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61" r:id="rId3"/>
    <p:sldId id="291" r:id="rId4"/>
    <p:sldId id="259" r:id="rId5"/>
    <p:sldId id="257" r:id="rId6"/>
    <p:sldId id="287" r:id="rId7"/>
    <p:sldId id="288" r:id="rId8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AB7942"/>
    <a:srgbClr val="0072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816"/>
    <p:restoredTop sz="75959"/>
  </p:normalViewPr>
  <p:slideViewPr>
    <p:cSldViewPr snapToGrid="0" snapToObjects="1">
      <p:cViewPr varScale="1">
        <p:scale>
          <a:sx n="117" d="100"/>
          <a:sy n="117" d="100"/>
        </p:scale>
        <p:origin x="82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3.png>
</file>

<file path=ppt/media/image5.jpe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90CCD5-3CF4-504A-BAFF-911A75C4CD1B}" type="datetimeFigureOut">
              <a:rPr lang="sv-SE" smtClean="0"/>
              <a:t>2020-11-17</a:t>
            </a:fld>
            <a:endParaRPr lang="sv-S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C07815-D23A-E847-84A4-DC1E0EE5D46E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9560837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 b="1" dirty="0" err="1"/>
              <a:t>Objectives</a:t>
            </a:r>
            <a:endParaRPr lang="sv-SE" b="1" dirty="0"/>
          </a:p>
          <a:p>
            <a:r>
              <a:rPr lang="sv-SE" dirty="0"/>
              <a:t>* </a:t>
            </a:r>
            <a:r>
              <a:rPr lang="sv-SE" dirty="0" err="1"/>
              <a:t>Participate</a:t>
            </a:r>
            <a:r>
              <a:rPr lang="sv-SE" dirty="0"/>
              <a:t> in the </a:t>
            </a:r>
            <a:r>
              <a:rPr lang="sv-SE" dirty="0" err="1"/>
              <a:t>construction</a:t>
            </a:r>
            <a:r>
              <a:rPr lang="sv-SE" dirty="0"/>
              <a:t> </a:t>
            </a:r>
            <a:r>
              <a:rPr lang="sv-SE" dirty="0" err="1"/>
              <a:t>of</a:t>
            </a:r>
            <a:r>
              <a:rPr lang="sv-SE" dirty="0"/>
              <a:t> the EOSC by </a:t>
            </a:r>
            <a:r>
              <a:rPr lang="sv-SE" dirty="0" err="1"/>
              <a:t>linking</a:t>
            </a:r>
            <a:r>
              <a:rPr lang="sv-SE" dirty="0"/>
              <a:t> </a:t>
            </a:r>
            <a:r>
              <a:rPr lang="sv-SE" dirty="0" err="1"/>
              <a:t>with</a:t>
            </a:r>
            <a:r>
              <a:rPr lang="sv-SE" dirty="0"/>
              <a:t> the e-</a:t>
            </a:r>
            <a:r>
              <a:rPr lang="sv-SE" dirty="0" err="1"/>
              <a:t>infrastructures</a:t>
            </a:r>
            <a:r>
              <a:rPr lang="sv-SE" dirty="0"/>
              <a:t> and </a:t>
            </a:r>
            <a:r>
              <a:rPr lang="sv-SE" dirty="0" err="1"/>
              <a:t>other</a:t>
            </a:r>
            <a:r>
              <a:rPr lang="sv-SE" dirty="0"/>
              <a:t> ESFRI clusters.</a:t>
            </a:r>
          </a:p>
          <a:p>
            <a:r>
              <a:rPr lang="sv-SE" dirty="0"/>
              <a:t>* Make </a:t>
            </a:r>
            <a:r>
              <a:rPr lang="sv-SE" dirty="0" err="1"/>
              <a:t>scientific</a:t>
            </a:r>
            <a:r>
              <a:rPr lang="sv-SE" dirty="0"/>
              <a:t> data </a:t>
            </a:r>
            <a:r>
              <a:rPr lang="sv-SE" dirty="0" err="1"/>
              <a:t>produced</a:t>
            </a:r>
            <a:r>
              <a:rPr lang="sv-SE" dirty="0"/>
              <a:t> at </a:t>
            </a:r>
            <a:r>
              <a:rPr lang="sv-SE" dirty="0" err="1"/>
              <a:t>Europe’s</a:t>
            </a:r>
            <a:r>
              <a:rPr lang="sv-SE" dirty="0"/>
              <a:t> major </a:t>
            </a:r>
            <a:r>
              <a:rPr lang="sv-SE" dirty="0" err="1"/>
              <a:t>Photon</a:t>
            </a:r>
            <a:r>
              <a:rPr lang="sv-SE" dirty="0"/>
              <a:t> and Neutron </a:t>
            </a:r>
            <a:r>
              <a:rPr lang="sv-SE" dirty="0" err="1"/>
              <a:t>sources</a:t>
            </a:r>
            <a:r>
              <a:rPr lang="sv-SE" dirty="0"/>
              <a:t> </a:t>
            </a:r>
            <a:r>
              <a:rPr lang="sv-SE" dirty="0" err="1"/>
              <a:t>fully</a:t>
            </a:r>
            <a:r>
              <a:rPr lang="sv-SE" dirty="0"/>
              <a:t> </a:t>
            </a:r>
            <a:r>
              <a:rPr lang="sv-SE" dirty="0" err="1"/>
              <a:t>compatible</a:t>
            </a:r>
            <a:r>
              <a:rPr lang="sv-SE" dirty="0"/>
              <a:t> </a:t>
            </a:r>
            <a:r>
              <a:rPr lang="sv-SE" dirty="0" err="1"/>
              <a:t>with</a:t>
            </a:r>
            <a:r>
              <a:rPr lang="sv-SE" dirty="0"/>
              <a:t> the FAIR </a:t>
            </a:r>
            <a:r>
              <a:rPr lang="sv-SE" dirty="0" err="1"/>
              <a:t>principles</a:t>
            </a:r>
            <a:r>
              <a:rPr lang="sv-SE" dirty="0"/>
              <a:t>.</a:t>
            </a:r>
          </a:p>
          <a:p>
            <a:r>
              <a:rPr lang="sv-SE" dirty="0"/>
              <a:t>* </a:t>
            </a:r>
            <a:r>
              <a:rPr lang="sv-SE" dirty="0" err="1"/>
              <a:t>Generalise</a:t>
            </a:r>
            <a:r>
              <a:rPr lang="sv-SE" dirty="0"/>
              <a:t> the adoption </a:t>
            </a:r>
            <a:r>
              <a:rPr lang="sv-SE" dirty="0" err="1"/>
              <a:t>of</a:t>
            </a:r>
            <a:r>
              <a:rPr lang="sv-SE" dirty="0"/>
              <a:t> </a:t>
            </a:r>
            <a:r>
              <a:rPr lang="sv-SE" dirty="0" err="1"/>
              <a:t>open</a:t>
            </a:r>
            <a:r>
              <a:rPr lang="sv-SE" dirty="0"/>
              <a:t> data </a:t>
            </a:r>
            <a:r>
              <a:rPr lang="sv-SE" dirty="0" err="1"/>
              <a:t>policies</a:t>
            </a:r>
            <a:r>
              <a:rPr lang="sv-SE" dirty="0"/>
              <a:t>, standard metadata and data stewardship from 15 </a:t>
            </a:r>
            <a:r>
              <a:rPr lang="sv-SE" dirty="0" err="1"/>
              <a:t>photon</a:t>
            </a:r>
            <a:r>
              <a:rPr lang="sv-SE" dirty="0"/>
              <a:t> and neutron RIs and </a:t>
            </a:r>
            <a:r>
              <a:rPr lang="sv-SE" dirty="0" err="1"/>
              <a:t>physics</a:t>
            </a:r>
            <a:r>
              <a:rPr lang="sv-SE" dirty="0"/>
              <a:t> </a:t>
            </a:r>
            <a:r>
              <a:rPr lang="sv-SE" dirty="0" err="1"/>
              <a:t>institutes</a:t>
            </a:r>
            <a:r>
              <a:rPr lang="sv-SE" dirty="0"/>
              <a:t> </a:t>
            </a:r>
            <a:r>
              <a:rPr lang="sv-SE" dirty="0" err="1"/>
              <a:t>across</a:t>
            </a:r>
            <a:r>
              <a:rPr lang="sv-SE" dirty="0"/>
              <a:t> </a:t>
            </a:r>
            <a:r>
              <a:rPr lang="sv-SE" dirty="0" err="1"/>
              <a:t>Europe</a:t>
            </a:r>
            <a:endParaRPr lang="sv-SE" dirty="0"/>
          </a:p>
          <a:p>
            <a:r>
              <a:rPr lang="sv-SE" dirty="0"/>
              <a:t>* </a:t>
            </a:r>
            <a:r>
              <a:rPr lang="sv-SE" dirty="0" err="1"/>
              <a:t>Provide</a:t>
            </a:r>
            <a:r>
              <a:rPr lang="sv-SE" dirty="0"/>
              <a:t> innovative data services to the </a:t>
            </a:r>
            <a:r>
              <a:rPr lang="sv-SE" dirty="0" err="1"/>
              <a:t>users</a:t>
            </a:r>
            <a:r>
              <a:rPr lang="sv-SE" dirty="0"/>
              <a:t> </a:t>
            </a:r>
            <a:r>
              <a:rPr lang="sv-SE" dirty="0" err="1"/>
              <a:t>of</a:t>
            </a:r>
            <a:r>
              <a:rPr lang="sv-SE" dirty="0"/>
              <a:t> </a:t>
            </a:r>
            <a:r>
              <a:rPr lang="sv-SE" dirty="0" err="1"/>
              <a:t>these</a:t>
            </a:r>
            <a:r>
              <a:rPr lang="sv-SE" dirty="0"/>
              <a:t> </a:t>
            </a:r>
            <a:r>
              <a:rPr lang="sv-SE" dirty="0" err="1"/>
              <a:t>facilities</a:t>
            </a:r>
            <a:r>
              <a:rPr lang="sv-SE" dirty="0"/>
              <a:t> </a:t>
            </a:r>
            <a:r>
              <a:rPr lang="sv-SE" dirty="0" err="1"/>
              <a:t>locally</a:t>
            </a:r>
            <a:r>
              <a:rPr lang="sv-SE" dirty="0"/>
              <a:t> and the </a:t>
            </a:r>
            <a:r>
              <a:rPr lang="sv-SE" dirty="0" err="1"/>
              <a:t>scientific</a:t>
            </a:r>
            <a:r>
              <a:rPr lang="sv-SE" dirty="0"/>
              <a:t> </a:t>
            </a:r>
            <a:r>
              <a:rPr lang="sv-SE" dirty="0" err="1"/>
              <a:t>community</a:t>
            </a:r>
            <a:r>
              <a:rPr lang="sv-SE" dirty="0"/>
              <a:t> at </a:t>
            </a:r>
            <a:r>
              <a:rPr lang="sv-SE" dirty="0" err="1"/>
              <a:t>large</a:t>
            </a:r>
            <a:r>
              <a:rPr lang="sv-SE" dirty="0"/>
              <a:t> via the </a:t>
            </a:r>
            <a:r>
              <a:rPr lang="sv-SE" dirty="0" err="1"/>
              <a:t>European</a:t>
            </a:r>
            <a:r>
              <a:rPr lang="sv-SE" dirty="0"/>
              <a:t> </a:t>
            </a:r>
            <a:r>
              <a:rPr lang="sv-SE" dirty="0" err="1"/>
              <a:t>Open</a:t>
            </a:r>
            <a:r>
              <a:rPr lang="sv-SE" dirty="0"/>
              <a:t> Science Cloud (EOSC).</a:t>
            </a:r>
          </a:p>
          <a:p>
            <a:r>
              <a:rPr lang="sv-SE" dirty="0"/>
              <a:t>* </a:t>
            </a:r>
            <a:r>
              <a:rPr lang="sv-SE" dirty="0" err="1"/>
              <a:t>Increase</a:t>
            </a:r>
            <a:r>
              <a:rPr lang="sv-SE" dirty="0"/>
              <a:t> the </a:t>
            </a:r>
            <a:r>
              <a:rPr lang="sv-SE" dirty="0" err="1"/>
              <a:t>impact</a:t>
            </a:r>
            <a:r>
              <a:rPr lang="sv-SE" dirty="0"/>
              <a:t> </a:t>
            </a:r>
            <a:r>
              <a:rPr lang="sv-SE" dirty="0" err="1"/>
              <a:t>of</a:t>
            </a:r>
            <a:r>
              <a:rPr lang="sv-SE" dirty="0"/>
              <a:t> RIs by </a:t>
            </a:r>
            <a:r>
              <a:rPr lang="sv-SE" dirty="0" err="1"/>
              <a:t>ensuring</a:t>
            </a:r>
            <a:r>
              <a:rPr lang="sv-SE" dirty="0"/>
              <a:t> data from </a:t>
            </a:r>
            <a:r>
              <a:rPr lang="sv-SE" dirty="0" err="1"/>
              <a:t>user</a:t>
            </a:r>
            <a:r>
              <a:rPr lang="sv-SE" dirty="0"/>
              <a:t> experiments </a:t>
            </a:r>
            <a:r>
              <a:rPr lang="sv-SE" dirty="0" err="1"/>
              <a:t>can</a:t>
            </a:r>
            <a:r>
              <a:rPr lang="sv-SE" dirty="0"/>
              <a:t> be </a:t>
            </a:r>
            <a:r>
              <a:rPr lang="sv-SE" dirty="0" err="1"/>
              <a:t>used</a:t>
            </a:r>
            <a:r>
              <a:rPr lang="sv-SE" dirty="0"/>
              <a:t> </a:t>
            </a:r>
            <a:r>
              <a:rPr lang="sv-SE" dirty="0" err="1"/>
              <a:t>beyond</a:t>
            </a:r>
            <a:r>
              <a:rPr lang="sv-SE" dirty="0"/>
              <a:t> the initial </a:t>
            </a:r>
            <a:r>
              <a:rPr lang="sv-SE" dirty="0" err="1"/>
              <a:t>scope</a:t>
            </a:r>
            <a:r>
              <a:rPr lang="sv-SE" dirty="0"/>
              <a:t>.</a:t>
            </a:r>
          </a:p>
          <a:p>
            <a:r>
              <a:rPr lang="sv-SE" dirty="0"/>
              <a:t>* </a:t>
            </a:r>
            <a:r>
              <a:rPr lang="sv-SE" dirty="0" err="1"/>
              <a:t>Share</a:t>
            </a:r>
            <a:r>
              <a:rPr lang="sv-SE" dirty="0"/>
              <a:t> the </a:t>
            </a:r>
            <a:r>
              <a:rPr lang="sv-SE" dirty="0" err="1"/>
              <a:t>outcomes</a:t>
            </a:r>
            <a:r>
              <a:rPr lang="sv-SE" dirty="0"/>
              <a:t> </a:t>
            </a:r>
            <a:r>
              <a:rPr lang="sv-SE" dirty="0" err="1"/>
              <a:t>with</a:t>
            </a:r>
            <a:r>
              <a:rPr lang="sv-SE" dirty="0"/>
              <a:t> the national RIs </a:t>
            </a:r>
            <a:r>
              <a:rPr lang="sv-SE" dirty="0" err="1"/>
              <a:t>who</a:t>
            </a:r>
            <a:r>
              <a:rPr lang="sv-SE" dirty="0"/>
              <a:t> </a:t>
            </a:r>
            <a:r>
              <a:rPr lang="sv-SE" dirty="0" err="1"/>
              <a:t>are</a:t>
            </a:r>
            <a:r>
              <a:rPr lang="sv-SE" dirty="0"/>
              <a:t> </a:t>
            </a:r>
            <a:r>
              <a:rPr lang="sv-SE" dirty="0" err="1"/>
              <a:t>observers</a:t>
            </a:r>
            <a:r>
              <a:rPr lang="sv-SE" dirty="0"/>
              <a:t> in the </a:t>
            </a:r>
            <a:r>
              <a:rPr lang="sv-SE" dirty="0" err="1"/>
              <a:t>proposal</a:t>
            </a:r>
            <a:r>
              <a:rPr lang="sv-SE" dirty="0"/>
              <a:t> and the </a:t>
            </a:r>
            <a:r>
              <a:rPr lang="sv-SE" dirty="0" err="1"/>
              <a:t>community</a:t>
            </a:r>
            <a:r>
              <a:rPr lang="sv-SE" dirty="0"/>
              <a:t> at </a:t>
            </a:r>
            <a:r>
              <a:rPr lang="sv-SE" dirty="0" err="1"/>
              <a:t>large</a:t>
            </a:r>
            <a:r>
              <a:rPr lang="sv-SE" dirty="0"/>
              <a:t> to </a:t>
            </a:r>
            <a:r>
              <a:rPr lang="sv-SE" dirty="0" err="1"/>
              <a:t>promote</a:t>
            </a:r>
            <a:r>
              <a:rPr lang="sv-SE" dirty="0"/>
              <a:t> the adoption </a:t>
            </a:r>
            <a:r>
              <a:rPr lang="sv-SE" dirty="0" err="1"/>
              <a:t>of</a:t>
            </a:r>
            <a:r>
              <a:rPr lang="sv-SE" dirty="0"/>
              <a:t> FAIR data </a:t>
            </a:r>
            <a:r>
              <a:rPr lang="sv-SE" dirty="0" err="1"/>
              <a:t>principles</a:t>
            </a:r>
            <a:r>
              <a:rPr lang="sv-SE" dirty="0"/>
              <a:t>, data stewardship and the EOSC.</a:t>
            </a:r>
          </a:p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C07815-D23A-E847-84A4-DC1E0EE5D46E}" type="slidenum">
              <a:rPr lang="sv-SE" smtClean="0"/>
              <a:t>2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9524489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A1C813-780B-4360-9190-1985FA6F85FE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80129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C27A674-8E82-2341-A0AC-179392159B1E}"/>
              </a:ext>
            </a:extLst>
          </p:cNvPr>
          <p:cNvSpPr/>
          <p:nvPr userDrawn="1"/>
        </p:nvSpPr>
        <p:spPr>
          <a:xfrm>
            <a:off x="0" y="4308102"/>
            <a:ext cx="12192000" cy="209626"/>
          </a:xfrm>
          <a:prstGeom prst="rect">
            <a:avLst/>
          </a:prstGeom>
          <a:solidFill>
            <a:srgbClr val="00AB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5B3822-D27C-A84C-A2B5-4C3B3F10E7C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73816" y="4972732"/>
            <a:ext cx="8844366" cy="632201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>
                <a:solidFill>
                  <a:srgbClr val="007279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marL="0" indent="0" algn="ctr">
              <a:buNone/>
            </a:pPr>
            <a:r>
              <a:rPr lang="fr-FR" sz="2400" b="1" dirty="0" err="1">
                <a:solidFill>
                  <a:srgbClr val="007279"/>
                </a:solidFill>
              </a:rPr>
              <a:t>Presenter</a:t>
            </a:r>
            <a:r>
              <a:rPr lang="fr-FR" sz="2400" b="1" dirty="0">
                <a:solidFill>
                  <a:srgbClr val="007279"/>
                </a:solidFill>
              </a:rPr>
              <a:t> Name, </a:t>
            </a:r>
            <a:r>
              <a:rPr lang="fr-FR" sz="2400" b="1" dirty="0" err="1">
                <a:solidFill>
                  <a:srgbClr val="007279"/>
                </a:solidFill>
              </a:rPr>
              <a:t>Presenter</a:t>
            </a:r>
            <a:r>
              <a:rPr lang="fr-FR" sz="2400" b="1" dirty="0">
                <a:solidFill>
                  <a:srgbClr val="007279"/>
                </a:solidFill>
              </a:rPr>
              <a:t> </a:t>
            </a:r>
            <a:r>
              <a:rPr lang="fr-FR" sz="2400" b="1" dirty="0" err="1">
                <a:solidFill>
                  <a:srgbClr val="007279"/>
                </a:solidFill>
              </a:rPr>
              <a:t>Title</a:t>
            </a:r>
            <a:r>
              <a:rPr lang="fr-FR" sz="2400" b="1" dirty="0">
                <a:solidFill>
                  <a:srgbClr val="007279"/>
                </a:solidFill>
              </a:rPr>
              <a:t> and Date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1CF4BE-BAE1-4B4F-A58E-E68B61FA96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E20D4-525F-D64F-96B2-8C4A8A7243D4}" type="datetimeFigureOut">
              <a:rPr lang="sv-SE" smtClean="0"/>
              <a:t>2020-11-17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A63B86-27E5-0E40-B012-32E75F393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73976B-C499-4E46-AD92-70FC80BE3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1E56D-7285-2543-8ABB-3B752CBA28BD}" type="slidenum">
              <a:rPr lang="sv-SE" smtClean="0"/>
              <a:t>‹#›</a:t>
            </a:fld>
            <a:endParaRPr lang="sv-S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582AB4B-175E-6046-8314-307728315D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8134" t="37806" r="15176" b="41324"/>
          <a:stretch/>
        </p:blipFill>
        <p:spPr>
          <a:xfrm>
            <a:off x="0" y="-227348"/>
            <a:ext cx="4580975" cy="143357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3182C22-8B58-1848-927E-EBA20BC9B46A}"/>
              </a:ext>
            </a:extLst>
          </p:cNvPr>
          <p:cNvSpPr/>
          <p:nvPr userDrawn="1"/>
        </p:nvSpPr>
        <p:spPr>
          <a:xfrm>
            <a:off x="0" y="2671031"/>
            <a:ext cx="12192000" cy="1637071"/>
          </a:xfrm>
          <a:prstGeom prst="rect">
            <a:avLst/>
          </a:prstGeom>
          <a:solidFill>
            <a:srgbClr val="0072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90F706-8FFA-4A47-8D92-A76F57A81F8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2880657"/>
            <a:ext cx="12192000" cy="1181574"/>
          </a:xfrm>
        </p:spPr>
        <p:txBody>
          <a:bodyPr anchor="ctr">
            <a:normAutofit/>
          </a:bodyPr>
          <a:lstStyle>
            <a:lvl1pPr algn="ctr">
              <a:defRPr sz="3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6581164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D36BC-890D-6F49-A7FA-5F4F4E969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8691B1-9062-6446-A335-4C12324E64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7B56FC-3177-B149-A5C1-FADA0251F6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E20D4-525F-D64F-96B2-8C4A8A7243D4}" type="datetimeFigureOut">
              <a:rPr lang="sv-SE" smtClean="0"/>
              <a:t>2020-11-17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DC8C4C-B57B-934B-9DD0-A8A18D4A07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5B7067-4BA3-574E-80FB-A9BC060D1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1E56D-7285-2543-8ABB-3B752CBA28BD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0341686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31092D-91E9-6540-B382-B6C7D6643F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C96AC5-E668-964F-999A-DE7A0349FE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86B369-34B0-4F47-BF78-9C0499DCB3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E20D4-525F-D64F-96B2-8C4A8A7243D4}" type="datetimeFigureOut">
              <a:rPr lang="sv-SE" smtClean="0"/>
              <a:t>2020-11-17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0C0CDE-F784-E342-B9AE-CF280BEC7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DE9F36-D4E5-6942-B404-D35FA844C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1E56D-7285-2543-8ABB-3B752CBA28BD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4578553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58423-1F20-C44C-A689-A27AE5125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000"/>
            </a:lvl1pPr>
          </a:lstStyle>
          <a:p>
            <a:r>
              <a:rPr lang="en-US" dirty="0"/>
              <a:t>Click to edit Master title style</a:t>
            </a:r>
            <a:endParaRPr lang="sv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461A86-B0AB-AA48-B739-38B04B0B9B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sv-S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1178F6-E6F6-DB45-A237-92DB2F9D8B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E20D4-525F-D64F-96B2-8C4A8A7243D4}" type="datetimeFigureOut">
              <a:rPr lang="sv-SE" smtClean="0"/>
              <a:t>2020-11-17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13277F-15FB-E842-8A12-D0DCD50B6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9AA640-4915-BD43-BCB8-52CBB20C2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1E56D-7285-2543-8ABB-3B752CBA28BD}" type="slidenum">
              <a:rPr lang="sv-SE" smtClean="0"/>
              <a:t>‹#›</a:t>
            </a:fld>
            <a:endParaRPr lang="sv-S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90FE253-CBBA-9B44-B331-EF6DCA19EF1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l="20628" t="37585" r="17086" b="36945"/>
          <a:stretch/>
        </p:blipFill>
        <p:spPr>
          <a:xfrm>
            <a:off x="0" y="6028268"/>
            <a:ext cx="1854543" cy="75836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3BBDA06-5681-CE42-A864-2DF9FBA95436}"/>
              </a:ext>
            </a:extLst>
          </p:cNvPr>
          <p:cNvSpPr/>
          <p:nvPr userDrawn="1"/>
        </p:nvSpPr>
        <p:spPr>
          <a:xfrm>
            <a:off x="1764366" y="6350001"/>
            <a:ext cx="10429200" cy="208800"/>
          </a:xfrm>
          <a:prstGeom prst="rect">
            <a:avLst/>
          </a:prstGeom>
          <a:solidFill>
            <a:srgbClr val="00AB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16107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rgbClr val="0072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B9C453-DE39-7247-B316-7DCB0FC4DF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t">
            <a:normAutofit/>
          </a:bodyPr>
          <a:lstStyle>
            <a:lvl1pPr>
              <a:defRPr sz="3000">
                <a:latin typeface="+mj-lt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sv-S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F4F24F-154A-FF46-9156-47D64D6F73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77395E-3E32-B146-8E7F-B27A37046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E20D4-525F-D64F-96B2-8C4A8A7243D4}" type="datetimeFigureOut">
              <a:rPr lang="sv-SE" smtClean="0"/>
              <a:t>2020-11-17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30A2C9-4F22-C24C-8755-299828B5F6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1C626B-ED24-DA40-8BF2-07D3D4BE6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1E56D-7285-2543-8ABB-3B752CBA28BD}" type="slidenum">
              <a:rPr lang="sv-SE" smtClean="0"/>
              <a:t>‹#›</a:t>
            </a:fld>
            <a:endParaRPr lang="sv-S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8CF0058-6BE7-F341-A9A2-3530278F487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67566" y="-350884"/>
            <a:ext cx="5159699" cy="1908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15035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417E1-DA0E-0849-ACC7-7CFE16B757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000"/>
            </a:lvl1pPr>
          </a:lstStyle>
          <a:p>
            <a:r>
              <a:rPr lang="en-US" dirty="0"/>
              <a:t>Click to edit Master title style</a:t>
            </a:r>
            <a:endParaRPr lang="sv-SE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C81FCB-09E9-6845-A16F-DDFB1EB684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E20D4-525F-D64F-96B2-8C4A8A7243D4}" type="datetimeFigureOut">
              <a:rPr lang="sv-SE" smtClean="0"/>
              <a:t>2020-11-17</a:t>
            </a:fld>
            <a:endParaRPr lang="sv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7E8FBA-767A-D946-ADB8-3397718F5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59BE4F-2F48-DC48-93B3-3B06E529A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1E56D-7285-2543-8ABB-3B752CBA28BD}" type="slidenum">
              <a:rPr lang="sv-SE" smtClean="0"/>
              <a:t>‹#›</a:t>
            </a:fld>
            <a:endParaRPr lang="sv-S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B58ECB8-29F8-4E4C-9DAA-93158EFA398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4107" t="37806" r="15175" b="41324"/>
          <a:stretch/>
        </p:blipFill>
        <p:spPr>
          <a:xfrm>
            <a:off x="997549" y="2084698"/>
            <a:ext cx="4849792" cy="1431272"/>
          </a:xfrm>
          <a:prstGeom prst="rect">
            <a:avLst/>
          </a:prstGeom>
        </p:spPr>
      </p:pic>
      <p:sp>
        <p:nvSpPr>
          <p:cNvPr id="9" name="Sous-titre 5">
            <a:extLst>
              <a:ext uri="{FF2B5EF4-FFF2-40B4-BE49-F238E27FC236}">
                <a16:creationId xmlns:a16="http://schemas.microsoft.com/office/drawing/2014/main" id="{CDB6AB2B-5096-F749-9164-1BF3AF6EE44D}"/>
              </a:ext>
            </a:extLst>
          </p:cNvPr>
          <p:cNvSpPr txBox="1">
            <a:spLocks/>
          </p:cNvSpPr>
          <p:nvPr userDrawn="1"/>
        </p:nvSpPr>
        <p:spPr>
          <a:xfrm>
            <a:off x="838200" y="3641572"/>
            <a:ext cx="5168491" cy="717052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2000" b="1" dirty="0" err="1">
                <a:solidFill>
                  <a:srgbClr val="007279"/>
                </a:solidFill>
              </a:rPr>
              <a:t>www.lens-initiative.org</a:t>
            </a:r>
            <a:endParaRPr lang="en-GB" sz="2000" b="1" dirty="0">
              <a:solidFill>
                <a:srgbClr val="007279"/>
              </a:solidFill>
            </a:endParaRPr>
          </a:p>
          <a:p>
            <a:pPr marL="0" indent="0" algn="ctr">
              <a:buNone/>
            </a:pPr>
            <a:r>
              <a:rPr lang="en-GB" sz="2000" b="1" dirty="0" err="1">
                <a:solidFill>
                  <a:srgbClr val="007279"/>
                </a:solidFill>
              </a:rPr>
              <a:t>contact@lens-initiative.org</a:t>
            </a:r>
            <a:endParaRPr lang="en-GB" sz="2000" b="1" dirty="0">
              <a:solidFill>
                <a:srgbClr val="007279"/>
              </a:solidFill>
            </a:endParaRPr>
          </a:p>
          <a:p>
            <a:pPr marL="0" indent="0" algn="ctr">
              <a:buNone/>
            </a:pPr>
            <a:endParaRPr lang="en-GB" sz="2000" dirty="0">
              <a:solidFill>
                <a:srgbClr val="007279"/>
              </a:solidFill>
              <a:latin typeface="Titillium Web" pitchFamily="2" charset="77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5E5F8D6-C538-EB43-83E1-688D4E58CFAB}"/>
              </a:ext>
            </a:extLst>
          </p:cNvPr>
          <p:cNvCxnSpPr>
            <a:cxnSpLocks/>
          </p:cNvCxnSpPr>
          <p:nvPr userDrawn="1"/>
        </p:nvCxnSpPr>
        <p:spPr>
          <a:xfrm>
            <a:off x="6089445" y="1825625"/>
            <a:ext cx="0" cy="4358436"/>
          </a:xfrm>
          <a:prstGeom prst="line">
            <a:avLst/>
          </a:prstGeom>
          <a:ln w="25400">
            <a:solidFill>
              <a:srgbClr val="00AB9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ous-titre 5">
            <a:extLst>
              <a:ext uri="{FF2B5EF4-FFF2-40B4-BE49-F238E27FC236}">
                <a16:creationId xmlns:a16="http://schemas.microsoft.com/office/drawing/2014/main" id="{22EAD0D3-2863-4540-88B7-AA7BB3AE6CFD}"/>
              </a:ext>
            </a:extLst>
          </p:cNvPr>
          <p:cNvSpPr txBox="1">
            <a:spLocks/>
          </p:cNvSpPr>
          <p:nvPr userDrawn="1"/>
        </p:nvSpPr>
        <p:spPr>
          <a:xfrm>
            <a:off x="6185703" y="4000098"/>
            <a:ext cx="5168097" cy="71705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IE" sz="2000" b="1" dirty="0">
              <a:solidFill>
                <a:srgbClr val="007279"/>
              </a:solidFill>
            </a:endParaRP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C32F077E-C99D-B540-AB96-0F6C43F517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89445" y="2197225"/>
            <a:ext cx="5264355" cy="2679575"/>
          </a:xfrm>
        </p:spPr>
        <p:txBody>
          <a:bodyPr>
            <a:normAutofit/>
          </a:bodyPr>
          <a:lstStyle>
            <a:lvl1pPr>
              <a:defRPr/>
            </a:lvl1pPr>
            <a:lvl2pPr marL="457200" marR="0" indent="0" algn="ctr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00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 sz="1600"/>
            </a:lvl3pPr>
          </a:lstStyle>
          <a:p>
            <a:pPr marL="457200" marR="0" lvl="1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GB" b="1" dirty="0">
              <a:solidFill>
                <a:srgbClr val="007279"/>
              </a:solidFill>
              <a:latin typeface="+mn-lt"/>
            </a:endParaRPr>
          </a:p>
          <a:p>
            <a:pPr marL="457200" marR="0" lvl="1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b="1" dirty="0">
                <a:solidFill>
                  <a:srgbClr val="007279"/>
                </a:solidFill>
                <a:latin typeface="+mn-lt"/>
              </a:rPr>
              <a:t>	     	 Thank you</a:t>
            </a:r>
          </a:p>
          <a:p>
            <a:pPr marL="0" indent="0" algn="ctr">
              <a:buNone/>
            </a:pPr>
            <a:r>
              <a:rPr lang="en-GB" sz="2000" b="1" dirty="0">
                <a:solidFill>
                  <a:srgbClr val="007279"/>
                </a:solidFill>
                <a:latin typeface="+mn-lt"/>
              </a:rPr>
              <a:t>   </a:t>
            </a:r>
          </a:p>
          <a:p>
            <a:pPr marL="0" indent="0" algn="ctr">
              <a:buNone/>
            </a:pPr>
            <a:r>
              <a:rPr lang="en-GB" sz="2000" b="1" dirty="0">
                <a:solidFill>
                  <a:srgbClr val="007279"/>
                </a:solidFill>
                <a:latin typeface="+mn-lt"/>
              </a:rPr>
              <a:t>       </a:t>
            </a:r>
            <a:r>
              <a:rPr lang="en-IE" sz="2000" b="1" dirty="0">
                <a:solidFill>
                  <a:srgbClr val="007279"/>
                </a:solidFill>
              </a:rPr>
              <a:t>Presenter Name</a:t>
            </a:r>
          </a:p>
          <a:p>
            <a:pPr marL="0" indent="0" algn="ctr">
              <a:buNone/>
            </a:pPr>
            <a:r>
              <a:rPr lang="en-IE" sz="2000" b="1" dirty="0">
                <a:solidFill>
                  <a:srgbClr val="007279"/>
                </a:solidFill>
              </a:rPr>
              <a:t>        Contact info</a:t>
            </a:r>
          </a:p>
          <a:p>
            <a:pPr marL="457200" marR="0" lvl="1" indent="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GB" b="1" dirty="0">
              <a:solidFill>
                <a:srgbClr val="007279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420957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B93B1-E956-0A42-924D-06D776ECC7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48FFFF-B369-3C4A-82AC-D810605E5F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8FD220-2370-B141-8543-37F76A24B0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2084D27-AAC3-5E42-B163-8649AB5807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6F6158-DE95-FE46-9762-062E03F362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2CD4D0D-A9CA-D54D-A225-A2B9DD316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E20D4-525F-D64F-96B2-8C4A8A7243D4}" type="datetimeFigureOut">
              <a:rPr lang="sv-SE" smtClean="0"/>
              <a:t>2020-11-17</a:t>
            </a:fld>
            <a:endParaRPr lang="sv-S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25A8E1-1818-5542-B6B2-54BC905F2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E69AC5-A5EA-5F49-A7CF-73DE15EC2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1E56D-7285-2543-8ABB-3B752CBA28BD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1387454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B3B5D1-FCCB-EF4A-A7BF-B19C3F98A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1483FA-D4A5-8C44-ABEB-28E0AE18F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E20D4-525F-D64F-96B2-8C4A8A7243D4}" type="datetimeFigureOut">
              <a:rPr lang="sv-SE" smtClean="0"/>
              <a:t>2020-11-17</a:t>
            </a:fld>
            <a:endParaRPr lang="sv-S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5B5B3E-1322-F04C-8E0E-F7D02AF3F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44EB8A-15E9-0348-956A-A1C1A3911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1E56D-7285-2543-8ABB-3B752CBA28BD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6872966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4FE5C1-291B-8C44-BF07-C747A83086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E20D4-525F-D64F-96B2-8C4A8A7243D4}" type="datetimeFigureOut">
              <a:rPr lang="sv-SE" smtClean="0"/>
              <a:t>2020-11-17</a:t>
            </a:fld>
            <a:endParaRPr lang="sv-S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E605106-6E44-594F-8F13-77072DAD4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9408BC-7874-E946-A4BC-8A3BE01FD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1E56D-7285-2543-8ABB-3B752CBA28BD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185592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E5C294-8BDF-DF4F-ACC1-0EB6E7138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E9F022-209A-D244-BFFF-E7F3D03A46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936009-0AA0-1B44-8A11-5884131779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AB3FCB-1013-7F4B-B079-87D5A8C2BD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E20D4-525F-D64F-96B2-8C4A8A7243D4}" type="datetimeFigureOut">
              <a:rPr lang="sv-SE" smtClean="0"/>
              <a:t>2020-11-17</a:t>
            </a:fld>
            <a:endParaRPr lang="sv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D317BA-5F90-7A45-9A8D-114D2DCAB5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B9AB30-E8A5-5B47-8BD3-A5F260A2B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1E56D-7285-2543-8ABB-3B752CBA28BD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597030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366EDB-2A3B-934B-8B22-FF45176A1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D485CB5-6EED-B24F-9536-7C1365A77C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v-S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FC5C68-ED4E-6447-9A3A-ABCB7B95CF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DC406A-88D2-EB49-AC18-4A712F0E1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E20D4-525F-D64F-96B2-8C4A8A7243D4}" type="datetimeFigureOut">
              <a:rPr lang="sv-SE" smtClean="0"/>
              <a:t>2020-11-17</a:t>
            </a:fld>
            <a:endParaRPr lang="sv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EA8361-37A1-D849-951D-32959EAE5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111608-7DCB-5A47-9589-3322DE7A32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1E56D-7285-2543-8ABB-3B752CBA28BD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068218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CD193BF-6882-5A4A-9183-C594CA191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266DBE-5BBF-D140-86B8-A299F35852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1D5270-C7FD-F846-839C-3437A69596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BE20D4-525F-D64F-96B2-8C4A8A7243D4}" type="datetimeFigureOut">
              <a:rPr lang="sv-SE" smtClean="0"/>
              <a:t>2020-11-17</a:t>
            </a:fld>
            <a:endParaRPr lang="sv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E96C2B-D4AD-A142-A180-FCE4C95474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2740F1-27B6-D74E-9D9C-21B93200D3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E1E56D-7285-2543-8ABB-3B752CBA28BD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081120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8">
            <a:extLst>
              <a:ext uri="{FF2B5EF4-FFF2-40B4-BE49-F238E27FC236}">
                <a16:creationId xmlns:a16="http://schemas.microsoft.com/office/drawing/2014/main" id="{3ADC05A5-3AB8-FC4C-97C7-9237E95BE6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EE3129D8-6BC0-0F42-A050-B4CC0CB143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4526032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08927D-BDC6-714A-A660-E242ECB787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Implementation </a:t>
            </a:r>
            <a:r>
              <a:rPr lang="sv-SE" dirty="0" err="1"/>
              <a:t>of</a:t>
            </a:r>
            <a:r>
              <a:rPr lang="sv-SE" dirty="0"/>
              <a:t> </a:t>
            </a:r>
            <a:r>
              <a:rPr lang="sv-SE" dirty="0" err="1"/>
              <a:t>open</a:t>
            </a:r>
            <a:r>
              <a:rPr lang="sv-SE" dirty="0"/>
              <a:t> science for P&amp;N </a:t>
            </a:r>
            <a:r>
              <a:rPr lang="sv-SE" dirty="0" err="1"/>
              <a:t>sources</a:t>
            </a:r>
            <a:endParaRPr lang="sv-SE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6B2E623-6A63-E54B-99FB-FDEDE7A48D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929154" y="1684801"/>
            <a:ext cx="2868984" cy="1490447"/>
          </a:xfrm>
        </p:spPr>
      </p:pic>
      <p:pic>
        <p:nvPicPr>
          <p:cNvPr id="2050" name="Picture 2" descr="ExPaNDS Project to Link Petabytes of Data Across Europe">
            <a:extLst>
              <a:ext uri="{FF2B5EF4-FFF2-40B4-BE49-F238E27FC236}">
                <a16:creationId xmlns:a16="http://schemas.microsoft.com/office/drawing/2014/main" id="{255B540F-2BF6-F541-A443-A43F9E863E3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19" r="14592"/>
          <a:stretch/>
        </p:blipFill>
        <p:spPr bwMode="auto">
          <a:xfrm>
            <a:off x="7363145" y="3183493"/>
            <a:ext cx="3802294" cy="3039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24D2892-14E9-B742-BD8A-347E775D4434}"/>
              </a:ext>
            </a:extLst>
          </p:cNvPr>
          <p:cNvSpPr/>
          <p:nvPr/>
        </p:nvSpPr>
        <p:spPr>
          <a:xfrm>
            <a:off x="955766" y="1684801"/>
            <a:ext cx="6096000" cy="378565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Aft>
                <a:spcPts val="1200"/>
              </a:spcAft>
            </a:pPr>
            <a:r>
              <a:rPr lang="sv-SE" b="1" dirty="0" err="1"/>
              <a:t>Objectives</a:t>
            </a:r>
            <a:endParaRPr lang="sv-SE" b="1" dirty="0"/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sv-SE" dirty="0" err="1"/>
              <a:t>Participate</a:t>
            </a:r>
            <a:r>
              <a:rPr lang="sv-SE" dirty="0"/>
              <a:t> in the </a:t>
            </a:r>
            <a:r>
              <a:rPr lang="sv-SE" dirty="0" err="1"/>
              <a:t>construction</a:t>
            </a:r>
            <a:r>
              <a:rPr lang="sv-SE" dirty="0"/>
              <a:t> </a:t>
            </a:r>
            <a:r>
              <a:rPr lang="sv-SE" dirty="0" err="1"/>
              <a:t>of</a:t>
            </a:r>
            <a:r>
              <a:rPr lang="sv-SE" dirty="0"/>
              <a:t> the EOSC 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sv-SE" dirty="0"/>
              <a:t>Make </a:t>
            </a:r>
            <a:r>
              <a:rPr lang="sv-SE" dirty="0" err="1"/>
              <a:t>scientific</a:t>
            </a:r>
            <a:r>
              <a:rPr lang="sv-SE" dirty="0"/>
              <a:t> data from </a:t>
            </a:r>
            <a:r>
              <a:rPr lang="sv-SE" dirty="0" err="1"/>
              <a:t>Europe’s</a:t>
            </a:r>
            <a:r>
              <a:rPr lang="sv-SE" dirty="0"/>
              <a:t> P&amp;N </a:t>
            </a:r>
            <a:r>
              <a:rPr lang="sv-SE" dirty="0" err="1"/>
              <a:t>sources</a:t>
            </a:r>
            <a:r>
              <a:rPr lang="sv-SE" dirty="0"/>
              <a:t> FAIR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sv-SE" dirty="0" err="1"/>
              <a:t>Facilitate</a:t>
            </a:r>
            <a:r>
              <a:rPr lang="sv-SE" dirty="0"/>
              <a:t> the adoption </a:t>
            </a:r>
            <a:r>
              <a:rPr lang="sv-SE" dirty="0" err="1"/>
              <a:t>of</a:t>
            </a:r>
            <a:r>
              <a:rPr lang="sv-SE" dirty="0"/>
              <a:t> </a:t>
            </a:r>
            <a:r>
              <a:rPr lang="sv-SE" dirty="0" err="1"/>
              <a:t>open</a:t>
            </a:r>
            <a:r>
              <a:rPr lang="sv-SE" dirty="0"/>
              <a:t> data </a:t>
            </a:r>
            <a:r>
              <a:rPr lang="sv-SE" dirty="0" err="1"/>
              <a:t>policies</a:t>
            </a:r>
            <a:r>
              <a:rPr lang="sv-SE" dirty="0"/>
              <a:t>, standard metadata and data stewardship </a:t>
            </a:r>
            <a:r>
              <a:rPr lang="sv-SE" dirty="0" err="1"/>
              <a:t>across</a:t>
            </a:r>
            <a:r>
              <a:rPr lang="sv-SE" dirty="0"/>
              <a:t> Europé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sv-SE" dirty="0" err="1"/>
              <a:t>Provide</a:t>
            </a:r>
            <a:r>
              <a:rPr lang="sv-SE" dirty="0"/>
              <a:t> innovative data services to the </a:t>
            </a:r>
            <a:r>
              <a:rPr lang="sv-SE" dirty="0" err="1"/>
              <a:t>users</a:t>
            </a:r>
            <a:r>
              <a:rPr lang="sv-SE" dirty="0"/>
              <a:t> 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sv-SE" dirty="0" err="1"/>
              <a:t>Increase</a:t>
            </a:r>
            <a:r>
              <a:rPr lang="sv-SE" dirty="0"/>
              <a:t> the </a:t>
            </a:r>
            <a:r>
              <a:rPr lang="sv-SE" dirty="0" err="1"/>
              <a:t>impact</a:t>
            </a:r>
            <a:r>
              <a:rPr lang="sv-SE" dirty="0"/>
              <a:t> </a:t>
            </a:r>
            <a:r>
              <a:rPr lang="sv-SE" dirty="0" err="1"/>
              <a:t>of</a:t>
            </a:r>
            <a:r>
              <a:rPr lang="sv-SE" dirty="0"/>
              <a:t> RIs by </a:t>
            </a:r>
            <a:r>
              <a:rPr lang="sv-SE" dirty="0" err="1"/>
              <a:t>ensuring</a:t>
            </a:r>
            <a:r>
              <a:rPr lang="sv-SE" dirty="0"/>
              <a:t> data  </a:t>
            </a:r>
            <a:r>
              <a:rPr lang="sv-SE" dirty="0" err="1"/>
              <a:t>can</a:t>
            </a:r>
            <a:r>
              <a:rPr lang="sv-SE" dirty="0"/>
              <a:t> be </a:t>
            </a:r>
            <a:r>
              <a:rPr lang="sv-SE" dirty="0" err="1"/>
              <a:t>used</a:t>
            </a:r>
            <a:r>
              <a:rPr lang="sv-SE" dirty="0"/>
              <a:t> </a:t>
            </a:r>
            <a:r>
              <a:rPr lang="sv-SE" dirty="0" err="1"/>
              <a:t>beyond</a:t>
            </a:r>
            <a:r>
              <a:rPr lang="sv-SE" dirty="0"/>
              <a:t> the initial </a:t>
            </a:r>
            <a:r>
              <a:rPr lang="sv-SE" dirty="0" err="1"/>
              <a:t>scope</a:t>
            </a:r>
            <a:r>
              <a:rPr lang="sv-SE" dirty="0"/>
              <a:t>.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sv-SE" dirty="0" err="1"/>
              <a:t>Promote</a:t>
            </a:r>
            <a:r>
              <a:rPr lang="sv-SE" dirty="0"/>
              <a:t> the adoption </a:t>
            </a:r>
            <a:r>
              <a:rPr lang="sv-SE" dirty="0" err="1"/>
              <a:t>of</a:t>
            </a:r>
            <a:r>
              <a:rPr lang="sv-SE" dirty="0"/>
              <a:t> FAIR data </a:t>
            </a:r>
            <a:r>
              <a:rPr lang="sv-SE" dirty="0" err="1"/>
              <a:t>principles</a:t>
            </a:r>
            <a:r>
              <a:rPr lang="sv-SE" dirty="0"/>
              <a:t>, data stewardship and the EOSC in the </a:t>
            </a:r>
            <a:r>
              <a:rPr lang="sv-SE" dirty="0" err="1"/>
              <a:t>community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6604140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3CE3F0D-707E-464C-837B-C327F87977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0" y="1526202"/>
            <a:ext cx="11506200" cy="5151876"/>
          </a:xfrm>
          <a:prstGeom prst="rect">
            <a:avLst/>
          </a:prstGeom>
        </p:spPr>
      </p:pic>
      <p:pic>
        <p:nvPicPr>
          <p:cNvPr id="3076" name="Picture 4" descr="https://www.lens-initiative.org/wp-content/uploads/2020/07/LEAPS_logo_colour.jpg">
            <a:extLst>
              <a:ext uri="{FF2B5EF4-FFF2-40B4-BE49-F238E27FC236}">
                <a16:creationId xmlns:a16="http://schemas.microsoft.com/office/drawing/2014/main" id="{8AE5FBB4-FB27-E54D-9D1F-B1C293B67F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" y="1232287"/>
            <a:ext cx="2186214" cy="603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1285CCA-49B3-C347-BBE8-020E6F12E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r>
              <a:rPr lang="sv-SE" sz="4000" dirty="0"/>
              <a:t>Partners in </a:t>
            </a:r>
            <a:r>
              <a:rPr lang="sv-SE" sz="4000" dirty="0" err="1"/>
              <a:t>PaNOSC</a:t>
            </a:r>
            <a:r>
              <a:rPr lang="sv-SE" sz="4000" dirty="0"/>
              <a:t> &amp; </a:t>
            </a:r>
            <a:r>
              <a:rPr lang="sv-SE" sz="4000" dirty="0" err="1"/>
              <a:t>ExPaNDS</a:t>
            </a:r>
            <a:endParaRPr lang="sv-SE" sz="4000" dirty="0"/>
          </a:p>
        </p:txBody>
      </p:sp>
      <p:pic>
        <p:nvPicPr>
          <p:cNvPr id="3074" name="Picture 2" descr="LENS">
            <a:extLst>
              <a:ext uri="{FF2B5EF4-FFF2-40B4-BE49-F238E27FC236}">
                <a16:creationId xmlns:a16="http://schemas.microsoft.com/office/drawing/2014/main" id="{8348EECE-A6C4-3D49-A806-978A9B5D1B3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714" b="16571"/>
          <a:stretch/>
        </p:blipFill>
        <p:spPr bwMode="auto">
          <a:xfrm>
            <a:off x="9214447" y="1248113"/>
            <a:ext cx="2594739" cy="587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25403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05F0E85C-3FFD-9041-8FF3-C1157FE34662}"/>
              </a:ext>
            </a:extLst>
          </p:cNvPr>
          <p:cNvSpPr/>
          <p:nvPr/>
        </p:nvSpPr>
        <p:spPr>
          <a:xfrm>
            <a:off x="6877557" y="4056362"/>
            <a:ext cx="3794033" cy="241743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6037127-FEA7-7E4E-B37F-132CD6072419}"/>
              </a:ext>
            </a:extLst>
          </p:cNvPr>
          <p:cNvSpPr/>
          <p:nvPr/>
        </p:nvSpPr>
        <p:spPr>
          <a:xfrm>
            <a:off x="6878415" y="1344994"/>
            <a:ext cx="3794033" cy="241743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CB118B-E22E-D141-A170-6BF9E5B43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Common services </a:t>
            </a:r>
            <a:r>
              <a:rPr lang="sv-SE" dirty="0" err="1"/>
              <a:t>developed</a:t>
            </a:r>
            <a:r>
              <a:rPr lang="sv-SE" dirty="0"/>
              <a:t> in </a:t>
            </a:r>
            <a:r>
              <a:rPr lang="sv-SE" dirty="0" err="1"/>
              <a:t>ExPaNDS</a:t>
            </a:r>
            <a:r>
              <a:rPr lang="sv-SE" dirty="0"/>
              <a:t> &amp; </a:t>
            </a:r>
            <a:r>
              <a:rPr lang="sv-SE" dirty="0" err="1"/>
              <a:t>PaNOSC</a:t>
            </a:r>
            <a:endParaRPr lang="sv-SE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1AC9A40-7D85-C344-9A38-31C1200BB5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3148335"/>
            <a:ext cx="5614947" cy="2251657"/>
          </a:xfrm>
        </p:spPr>
        <p:txBody>
          <a:bodyPr>
            <a:normAutofit fontScale="925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sv-SE" sz="1800" b="1" dirty="0"/>
              <a:t>Common services:</a:t>
            </a:r>
          </a:p>
          <a:p>
            <a:pPr>
              <a:lnSpc>
                <a:spcPct val="120000"/>
              </a:lnSpc>
            </a:pPr>
            <a:r>
              <a:rPr lang="sv-SE" sz="1800" dirty="0" err="1"/>
              <a:t>Authentification</a:t>
            </a:r>
            <a:r>
              <a:rPr lang="sv-SE" sz="1800" dirty="0"/>
              <a:t> and </a:t>
            </a:r>
            <a:r>
              <a:rPr lang="sv-SE" sz="1800" dirty="0" err="1"/>
              <a:t>Authorization</a:t>
            </a:r>
            <a:r>
              <a:rPr lang="sv-SE" sz="1800" dirty="0"/>
              <a:t> </a:t>
            </a:r>
            <a:r>
              <a:rPr lang="sv-SE" sz="1800" dirty="0" err="1"/>
              <a:t>infrastructure</a:t>
            </a:r>
            <a:r>
              <a:rPr lang="sv-SE" sz="1800" dirty="0"/>
              <a:t> (AAI): Common </a:t>
            </a:r>
            <a:r>
              <a:rPr lang="sv-SE" sz="1800" dirty="0" err="1"/>
              <a:t>user</a:t>
            </a:r>
            <a:r>
              <a:rPr lang="sv-SE" sz="1800" dirty="0"/>
              <a:t> </a:t>
            </a:r>
            <a:r>
              <a:rPr lang="sv-SE" sz="1800" dirty="0" err="1"/>
              <a:t>authentification</a:t>
            </a:r>
            <a:r>
              <a:rPr lang="sv-SE" sz="1800" dirty="0"/>
              <a:t> for all </a:t>
            </a:r>
            <a:r>
              <a:rPr lang="sv-SE" sz="1800" dirty="0" err="1"/>
              <a:t>PaNOSC</a:t>
            </a:r>
            <a:r>
              <a:rPr lang="sv-SE" sz="1800" dirty="0"/>
              <a:t> services</a:t>
            </a:r>
          </a:p>
          <a:p>
            <a:pPr>
              <a:lnSpc>
                <a:spcPct val="120000"/>
              </a:lnSpc>
            </a:pPr>
            <a:r>
              <a:rPr lang="sv-SE" sz="1800" dirty="0" err="1"/>
              <a:t>Training</a:t>
            </a:r>
            <a:r>
              <a:rPr lang="sv-SE" sz="1800" dirty="0"/>
              <a:t> portal </a:t>
            </a:r>
            <a:r>
              <a:rPr lang="sv-SE" sz="1800" dirty="0" err="1"/>
              <a:t>incl</a:t>
            </a:r>
            <a:r>
              <a:rPr lang="sv-SE" sz="1800" dirty="0"/>
              <a:t>. e-</a:t>
            </a:r>
            <a:r>
              <a:rPr lang="sv-SE" sz="1800" dirty="0" err="1"/>
              <a:t>learning</a:t>
            </a:r>
            <a:r>
              <a:rPr lang="sv-SE" sz="1800" dirty="0"/>
              <a:t> </a:t>
            </a:r>
            <a:r>
              <a:rPr lang="sv-SE" sz="1800" dirty="0" err="1"/>
              <a:t>platform</a:t>
            </a:r>
            <a:endParaRPr lang="sv-SE" sz="1800" dirty="0"/>
          </a:p>
          <a:p>
            <a:pPr>
              <a:lnSpc>
                <a:spcPct val="120000"/>
              </a:lnSpc>
            </a:pPr>
            <a:r>
              <a:rPr lang="sv-SE" sz="1800" dirty="0"/>
              <a:t>Common portal to </a:t>
            </a:r>
            <a:r>
              <a:rPr lang="sv-SE" sz="1800" dirty="0" err="1"/>
              <a:t>open</a:t>
            </a:r>
            <a:r>
              <a:rPr lang="sv-SE" sz="1800" dirty="0"/>
              <a:t> data</a:t>
            </a:r>
          </a:p>
          <a:p>
            <a:pPr>
              <a:lnSpc>
                <a:spcPct val="120000"/>
              </a:lnSpc>
            </a:pPr>
            <a:r>
              <a:rPr lang="sv-SE" sz="1800" dirty="0" err="1"/>
              <a:t>PaN</a:t>
            </a:r>
            <a:r>
              <a:rPr lang="sv-SE" sz="1800" dirty="0"/>
              <a:t> Software </a:t>
            </a:r>
            <a:r>
              <a:rPr lang="sv-SE" sz="1800" dirty="0" err="1"/>
              <a:t>catalogue</a:t>
            </a:r>
            <a:endParaRPr lang="sv-SE" sz="1800" dirty="0"/>
          </a:p>
          <a:p>
            <a:pPr marL="0" indent="0">
              <a:lnSpc>
                <a:spcPct val="120000"/>
              </a:lnSpc>
              <a:buNone/>
            </a:pPr>
            <a:endParaRPr lang="sv-SE" sz="18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476A5D0-DB85-8F4C-91E7-E23B04D64B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6125" y="1714326"/>
            <a:ext cx="3736900" cy="200598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6417F83-F111-3D4E-9285-0FA71A1C5C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3195" y="4066673"/>
            <a:ext cx="3582759" cy="2110290"/>
          </a:xfrm>
          <a:prstGeom prst="rect">
            <a:avLst/>
          </a:prstGeom>
        </p:spPr>
      </p:pic>
      <p:pic>
        <p:nvPicPr>
          <p:cNvPr id="14" name="Picture 2" descr="https://nmi3.eu/files/nmi3_3d_1.jpg">
            <a:extLst>
              <a:ext uri="{FF2B5EF4-FFF2-40B4-BE49-F238E27FC236}">
                <a16:creationId xmlns:a16="http://schemas.microsoft.com/office/drawing/2014/main" id="{E746A358-806B-524D-9E9A-BB4D1C6B0A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75634" y="1785967"/>
            <a:ext cx="1219200" cy="553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4" descr="ISUO – the Irish Synchrotron, Free Electron Laser ...">
            <a:extLst>
              <a:ext uri="{FF2B5EF4-FFF2-40B4-BE49-F238E27FC236}">
                <a16:creationId xmlns:a16="http://schemas.microsoft.com/office/drawing/2014/main" id="{3D67FC3E-A61E-B542-9E7B-99CC5A43EE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82933" y="2431162"/>
            <a:ext cx="1211901" cy="986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6" descr="Grant Involvement | ESS">
            <a:extLst>
              <a:ext uri="{FF2B5EF4-FFF2-40B4-BE49-F238E27FC236}">
                <a16:creationId xmlns:a16="http://schemas.microsoft.com/office/drawing/2014/main" id="{AF4CB4EF-9CF0-6140-8938-3C5BB92D94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00158" y="5063442"/>
            <a:ext cx="1310460" cy="673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EF6D2A6-43EF-C74B-96D9-607396A953E8}"/>
              </a:ext>
            </a:extLst>
          </p:cNvPr>
          <p:cNvSpPr txBox="1"/>
          <p:nvPr/>
        </p:nvSpPr>
        <p:spPr>
          <a:xfrm>
            <a:off x="6863613" y="1346093"/>
            <a:ext cx="2300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 err="1"/>
              <a:t>https</a:t>
            </a:r>
            <a:r>
              <a:rPr lang="sv-SE" dirty="0"/>
              <a:t>://e-</a:t>
            </a:r>
            <a:r>
              <a:rPr lang="sv-SE" dirty="0" err="1"/>
              <a:t>neutrons.org</a:t>
            </a:r>
            <a:endParaRPr lang="sv-SE" dirty="0"/>
          </a:p>
        </p:txBody>
      </p:sp>
      <p:sp>
        <p:nvSpPr>
          <p:cNvPr id="18" name="Down Arrow 17">
            <a:extLst>
              <a:ext uri="{FF2B5EF4-FFF2-40B4-BE49-F238E27FC236}">
                <a16:creationId xmlns:a16="http://schemas.microsoft.com/office/drawing/2014/main" id="{03AEF3EE-4129-D04F-A71C-734B2365DC09}"/>
              </a:ext>
            </a:extLst>
          </p:cNvPr>
          <p:cNvSpPr/>
          <p:nvPr/>
        </p:nvSpPr>
        <p:spPr>
          <a:xfrm>
            <a:off x="8774575" y="3830368"/>
            <a:ext cx="161607" cy="194193"/>
          </a:xfrm>
          <a:prstGeom prst="downArrow">
            <a:avLst/>
          </a:prstGeom>
          <a:solidFill>
            <a:srgbClr val="BC467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1DC3EA1-F79D-3949-AE39-2A70800C11D1}"/>
              </a:ext>
            </a:extLst>
          </p:cNvPr>
          <p:cNvSpPr txBox="1"/>
          <p:nvPr/>
        </p:nvSpPr>
        <p:spPr>
          <a:xfrm>
            <a:off x="8263987" y="6130552"/>
            <a:ext cx="24624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 err="1"/>
              <a:t>https</a:t>
            </a:r>
            <a:r>
              <a:rPr lang="sv-SE" dirty="0"/>
              <a:t>://</a:t>
            </a:r>
            <a:r>
              <a:rPr lang="sv-SE" dirty="0" err="1"/>
              <a:t>pan-learning.org</a:t>
            </a:r>
            <a:endParaRPr lang="sv-SE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4926D4C-9DC8-ED48-8129-23268687591C}"/>
              </a:ext>
            </a:extLst>
          </p:cNvPr>
          <p:cNvSpPr txBox="1"/>
          <p:nvPr/>
        </p:nvSpPr>
        <p:spPr>
          <a:xfrm>
            <a:off x="838200" y="1747696"/>
            <a:ext cx="56149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 err="1"/>
              <a:t>Some</a:t>
            </a:r>
            <a:r>
              <a:rPr lang="sv-SE" dirty="0"/>
              <a:t> common services </a:t>
            </a:r>
            <a:r>
              <a:rPr lang="sv-SE" dirty="0" err="1"/>
              <a:t>should</a:t>
            </a:r>
            <a:r>
              <a:rPr lang="sv-SE" dirty="0"/>
              <a:t> </a:t>
            </a:r>
            <a:r>
              <a:rPr lang="sv-SE" b="1" dirty="0"/>
              <a:t>be </a:t>
            </a:r>
            <a:r>
              <a:rPr lang="sv-SE" b="1" dirty="0" err="1"/>
              <a:t>jointly</a:t>
            </a:r>
            <a:r>
              <a:rPr lang="sv-SE" b="1" dirty="0"/>
              <a:t> </a:t>
            </a:r>
            <a:r>
              <a:rPr lang="sv-SE" b="1" dirty="0" err="1"/>
              <a:t>operated</a:t>
            </a:r>
            <a:r>
              <a:rPr lang="sv-SE" b="1" dirty="0"/>
              <a:t> </a:t>
            </a:r>
            <a:r>
              <a:rPr lang="sv-SE" dirty="0"/>
              <a:t>and </a:t>
            </a:r>
            <a:r>
              <a:rPr lang="sv-SE" dirty="0" err="1"/>
              <a:t>will</a:t>
            </a:r>
            <a:r>
              <a:rPr lang="sv-SE" dirty="0"/>
              <a:t> </a:t>
            </a:r>
            <a:r>
              <a:rPr lang="sv-SE" dirty="0" err="1"/>
              <a:t>need</a:t>
            </a:r>
            <a:r>
              <a:rPr lang="sv-SE" dirty="0"/>
              <a:t> joint support </a:t>
            </a:r>
            <a:r>
              <a:rPr lang="sv-SE" dirty="0" err="1"/>
              <a:t>beyond</a:t>
            </a:r>
            <a:r>
              <a:rPr lang="sv-SE" dirty="0"/>
              <a:t> the </a:t>
            </a:r>
            <a:r>
              <a:rPr lang="sv-SE" dirty="0" err="1"/>
              <a:t>life</a:t>
            </a:r>
            <a:r>
              <a:rPr lang="sv-SE" dirty="0"/>
              <a:t> </a:t>
            </a:r>
            <a:r>
              <a:rPr lang="sv-SE" dirty="0" err="1"/>
              <a:t>time</a:t>
            </a:r>
            <a:r>
              <a:rPr lang="sv-SE" dirty="0"/>
              <a:t> </a:t>
            </a:r>
            <a:r>
              <a:rPr lang="sv-SE" dirty="0" err="1"/>
              <a:t>of</a:t>
            </a:r>
            <a:r>
              <a:rPr lang="sv-SE" dirty="0"/>
              <a:t> </a:t>
            </a:r>
            <a:r>
              <a:rPr lang="sv-SE" dirty="0" err="1"/>
              <a:t>ExPaNDS</a:t>
            </a:r>
            <a:r>
              <a:rPr lang="sv-SE" dirty="0"/>
              <a:t> &amp; </a:t>
            </a:r>
            <a:r>
              <a:rPr lang="sv-SE" dirty="0" err="1"/>
              <a:t>PaNOSC</a:t>
            </a:r>
            <a:r>
              <a:rPr lang="sv-SE" dirty="0"/>
              <a:t>.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21C0CE0-9C3E-D343-85B4-4572647E07F0}"/>
              </a:ext>
            </a:extLst>
          </p:cNvPr>
          <p:cNvCxnSpPr>
            <a:cxnSpLocks/>
          </p:cNvCxnSpPr>
          <p:nvPr/>
        </p:nvCxnSpPr>
        <p:spPr>
          <a:xfrm>
            <a:off x="4710545" y="4405745"/>
            <a:ext cx="185651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68643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3A942AA-0504-2B4A-BDEA-01D8A39BF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LENS – LEAPS </a:t>
            </a:r>
            <a:r>
              <a:rPr lang="sv-SE" dirty="0" err="1"/>
              <a:t>collaboration</a:t>
            </a:r>
            <a:r>
              <a:rPr lang="sv-SE" dirty="0"/>
              <a:t> / Joint IT WG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B7024E8E-A69D-7B49-A471-C13E9B5494D1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491300376"/>
              </p:ext>
            </p:extLst>
          </p:nvPr>
        </p:nvGraphicFramePr>
        <p:xfrm>
          <a:off x="839788" y="2142752"/>
          <a:ext cx="5232239" cy="3942080"/>
        </p:xfrm>
        <a:graphic>
          <a:graphicData uri="http://schemas.openxmlformats.org/drawingml/2006/table">
            <a:tbl>
              <a:tblPr firstRow="1" bandRow="1">
                <a:tableStyleId>{0E3FDE45-AF77-4B5C-9715-49D594BDF05E}</a:tableStyleId>
              </a:tblPr>
              <a:tblGrid>
                <a:gridCol w="1307586">
                  <a:extLst>
                    <a:ext uri="{9D8B030D-6E8A-4147-A177-3AD203B41FA5}">
                      <a16:colId xmlns:a16="http://schemas.microsoft.com/office/drawing/2014/main" val="3528450646"/>
                    </a:ext>
                  </a:extLst>
                </a:gridCol>
                <a:gridCol w="3924653">
                  <a:extLst>
                    <a:ext uri="{9D8B030D-6E8A-4147-A177-3AD203B41FA5}">
                      <a16:colId xmlns:a16="http://schemas.microsoft.com/office/drawing/2014/main" val="111762405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sv-SE" b="0" dirty="0" err="1"/>
                        <a:t>PaNOSC</a:t>
                      </a:r>
                      <a:endParaRPr lang="sv-SE" b="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sv-SE" b="0" dirty="0" err="1"/>
                        <a:t>Photon</a:t>
                      </a:r>
                      <a:r>
                        <a:rPr lang="sv-SE" b="0" dirty="0"/>
                        <a:t> and Neutron </a:t>
                      </a:r>
                      <a:r>
                        <a:rPr lang="sv-SE" b="0" dirty="0" err="1"/>
                        <a:t>Open</a:t>
                      </a:r>
                      <a:r>
                        <a:rPr lang="sv-SE" b="0" dirty="0"/>
                        <a:t> Science Cloud. EU </a:t>
                      </a:r>
                      <a:r>
                        <a:rPr lang="sv-SE" b="0" dirty="0" err="1"/>
                        <a:t>project</a:t>
                      </a:r>
                      <a:r>
                        <a:rPr lang="sv-SE" b="0" dirty="0"/>
                        <a:t> for </a:t>
                      </a:r>
                      <a:r>
                        <a:rPr lang="sv-SE" b="0" dirty="0" err="1"/>
                        <a:t>ESFRIs</a:t>
                      </a:r>
                      <a:endParaRPr lang="sv-SE" b="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212810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sv-SE" dirty="0" err="1"/>
                        <a:t>ExPaNDS</a:t>
                      </a:r>
                      <a:endParaRPr lang="sv-SE" dirty="0"/>
                    </a:p>
                  </a:txBody>
                  <a:tcPr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sv-SE" dirty="0"/>
                        <a:t>EOSC </a:t>
                      </a:r>
                      <a:r>
                        <a:rPr lang="sv-SE" dirty="0" err="1"/>
                        <a:t>Photon</a:t>
                      </a:r>
                      <a:r>
                        <a:rPr lang="sv-SE" dirty="0"/>
                        <a:t> and Neutron Data Service. EU </a:t>
                      </a:r>
                      <a:r>
                        <a:rPr lang="sv-SE" dirty="0" err="1"/>
                        <a:t>project</a:t>
                      </a:r>
                      <a:r>
                        <a:rPr lang="sv-SE" dirty="0"/>
                        <a:t> for national </a:t>
                      </a:r>
                      <a:r>
                        <a:rPr lang="sv-SE" dirty="0" err="1"/>
                        <a:t>facilities</a:t>
                      </a:r>
                      <a:endParaRPr lang="sv-SE" dirty="0"/>
                    </a:p>
                  </a:txBody>
                  <a:tcPr>
                    <a:lnT w="12700" cmpd="sng">
                      <a:noFill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3894999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sv-SE" dirty="0" err="1"/>
                        <a:t>NeXus</a:t>
                      </a:r>
                      <a:endParaRPr lang="sv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dirty="0"/>
                        <a:t>data format for neutron, x-</a:t>
                      </a:r>
                      <a:r>
                        <a:rPr lang="sv-SE" dirty="0" err="1"/>
                        <a:t>ray</a:t>
                      </a:r>
                      <a:r>
                        <a:rPr lang="sv-SE" dirty="0"/>
                        <a:t>, and </a:t>
                      </a:r>
                      <a:r>
                        <a:rPr lang="sv-SE" dirty="0" err="1"/>
                        <a:t>muon</a:t>
                      </a:r>
                      <a:r>
                        <a:rPr lang="sv-SE" dirty="0"/>
                        <a:t> science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05759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sv-SE" dirty="0" err="1"/>
                        <a:t>canSAS</a:t>
                      </a:r>
                      <a:endParaRPr lang="sv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dirty="0" err="1"/>
                        <a:t>collective</a:t>
                      </a:r>
                      <a:r>
                        <a:rPr lang="sv-SE" dirty="0"/>
                        <a:t> action for </a:t>
                      </a:r>
                      <a:r>
                        <a:rPr lang="sv-SE" dirty="0" err="1"/>
                        <a:t>nomadic</a:t>
                      </a:r>
                      <a:r>
                        <a:rPr lang="sv-SE" dirty="0"/>
                        <a:t> small </a:t>
                      </a:r>
                      <a:r>
                        <a:rPr lang="sv-SE" dirty="0" err="1"/>
                        <a:t>angle</a:t>
                      </a:r>
                      <a:r>
                        <a:rPr lang="sv-SE" dirty="0"/>
                        <a:t> </a:t>
                      </a:r>
                      <a:r>
                        <a:rPr lang="sv-SE" dirty="0" err="1"/>
                        <a:t>scatterers</a:t>
                      </a:r>
                      <a:endParaRPr lang="sv-S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00557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sv-SE" dirty="0"/>
                        <a:t>ORSO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dirty="0" err="1"/>
                        <a:t>Open</a:t>
                      </a:r>
                      <a:r>
                        <a:rPr lang="sv-SE" dirty="0"/>
                        <a:t> </a:t>
                      </a:r>
                      <a:r>
                        <a:rPr lang="sv-SE" dirty="0" err="1"/>
                        <a:t>Reflectivity</a:t>
                      </a:r>
                      <a:r>
                        <a:rPr lang="sv-SE" dirty="0"/>
                        <a:t> Standards Organisation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46022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sv-SE" dirty="0" err="1"/>
                        <a:t>SasView</a:t>
                      </a:r>
                      <a:endParaRPr lang="sv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dirty="0"/>
                        <a:t>Small </a:t>
                      </a:r>
                      <a:r>
                        <a:rPr lang="sv-SE" dirty="0" err="1"/>
                        <a:t>angle</a:t>
                      </a:r>
                      <a:r>
                        <a:rPr lang="sv-SE" dirty="0"/>
                        <a:t> </a:t>
                      </a:r>
                      <a:r>
                        <a:rPr lang="sv-SE" dirty="0" err="1"/>
                        <a:t>scattering</a:t>
                      </a:r>
                      <a:r>
                        <a:rPr lang="sv-SE" dirty="0"/>
                        <a:t> </a:t>
                      </a:r>
                      <a:r>
                        <a:rPr lang="sv-SE" dirty="0" err="1"/>
                        <a:t>analysis</a:t>
                      </a:r>
                      <a:r>
                        <a:rPr lang="sv-SE" dirty="0"/>
                        <a:t> software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34389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sv-SE" dirty="0" err="1"/>
                        <a:t>BornAgain</a:t>
                      </a:r>
                      <a:endParaRPr lang="sv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dirty="0"/>
                        <a:t>GISAS </a:t>
                      </a:r>
                      <a:r>
                        <a:rPr lang="sv-SE" dirty="0" err="1"/>
                        <a:t>analysis</a:t>
                      </a:r>
                      <a:r>
                        <a:rPr lang="sv-SE" dirty="0"/>
                        <a:t> software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8698160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62CB0CC3-3A1C-5C4D-B782-91D5061FAAF8}"/>
              </a:ext>
            </a:extLst>
          </p:cNvPr>
          <p:cNvSpPr txBox="1"/>
          <p:nvPr/>
        </p:nvSpPr>
        <p:spPr>
          <a:xfrm>
            <a:off x="839788" y="1732054"/>
            <a:ext cx="3234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b="1" dirty="0" err="1"/>
              <a:t>Examples</a:t>
            </a:r>
            <a:r>
              <a:rPr lang="sv-SE" b="1" dirty="0"/>
              <a:t> </a:t>
            </a:r>
            <a:r>
              <a:rPr lang="sv-SE" b="1" dirty="0" err="1"/>
              <a:t>of</a:t>
            </a:r>
            <a:r>
              <a:rPr lang="sv-SE" b="1" dirty="0"/>
              <a:t> P&amp;N </a:t>
            </a:r>
            <a:r>
              <a:rPr lang="sv-SE" b="1" dirty="0" err="1"/>
              <a:t>collaborations</a:t>
            </a:r>
            <a:endParaRPr lang="sv-SE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E109978-4045-DE4F-92E2-E6EDF17D505B}"/>
              </a:ext>
            </a:extLst>
          </p:cNvPr>
          <p:cNvSpPr txBox="1"/>
          <p:nvPr/>
        </p:nvSpPr>
        <p:spPr>
          <a:xfrm>
            <a:off x="6503543" y="1732054"/>
            <a:ext cx="36227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b="1" dirty="0"/>
              <a:t>Potential </a:t>
            </a:r>
            <a:r>
              <a:rPr lang="sv-SE" b="1" dirty="0" err="1"/>
              <a:t>objectives</a:t>
            </a:r>
            <a:r>
              <a:rPr lang="sv-SE" b="1" dirty="0"/>
              <a:t> for LENS-LEAPS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2A0E93E-962B-0142-8E93-82F0203EBD73}"/>
              </a:ext>
            </a:extLst>
          </p:cNvPr>
          <p:cNvSpPr txBox="1"/>
          <p:nvPr/>
        </p:nvSpPr>
        <p:spPr>
          <a:xfrm>
            <a:off x="6503543" y="2142752"/>
            <a:ext cx="5260368" cy="41934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Wingdings" pitchFamily="2" charset="2"/>
              <a:buChar char="Ø"/>
            </a:pPr>
            <a:r>
              <a:rPr lang="en-GB" dirty="0"/>
              <a:t>Positioning of community in </a:t>
            </a:r>
            <a:r>
              <a:rPr lang="en-GB" b="1" dirty="0"/>
              <a:t>EOSC</a:t>
            </a:r>
            <a:endParaRPr lang="en-GB" dirty="0"/>
          </a:p>
          <a:p>
            <a:pPr marL="285750" indent="-285750">
              <a:spcAft>
                <a:spcPts val="300"/>
              </a:spcAft>
              <a:buFont typeface="Wingdings" pitchFamily="2" charset="2"/>
              <a:buChar char="Ø"/>
            </a:pPr>
            <a:r>
              <a:rPr lang="sv-SE" dirty="0" err="1"/>
              <a:t>Ensure</a:t>
            </a:r>
            <a:r>
              <a:rPr lang="sv-SE" dirty="0"/>
              <a:t> </a:t>
            </a:r>
            <a:r>
              <a:rPr lang="sv-SE" dirty="0" err="1"/>
              <a:t>continuous</a:t>
            </a:r>
            <a:r>
              <a:rPr lang="sv-SE" dirty="0"/>
              <a:t> </a:t>
            </a:r>
            <a:r>
              <a:rPr lang="sv-SE" dirty="0" err="1"/>
              <a:t>maintenance</a:t>
            </a:r>
            <a:r>
              <a:rPr lang="sv-SE" dirty="0"/>
              <a:t> </a:t>
            </a:r>
            <a:r>
              <a:rPr lang="sv-SE" dirty="0" err="1"/>
              <a:t>of</a:t>
            </a:r>
            <a:r>
              <a:rPr lang="sv-SE" dirty="0"/>
              <a:t> </a:t>
            </a:r>
            <a:r>
              <a:rPr lang="sv-SE" b="1" dirty="0"/>
              <a:t>cross-</a:t>
            </a:r>
            <a:r>
              <a:rPr lang="sv-SE" b="1" dirty="0" err="1"/>
              <a:t>facility</a:t>
            </a:r>
            <a:r>
              <a:rPr lang="sv-SE" b="1" dirty="0"/>
              <a:t> services</a:t>
            </a:r>
            <a:r>
              <a:rPr lang="sv-SE" dirty="0"/>
              <a:t> </a:t>
            </a:r>
            <a:r>
              <a:rPr lang="sv-SE" dirty="0" err="1"/>
              <a:t>developed</a:t>
            </a:r>
            <a:r>
              <a:rPr lang="sv-SE" dirty="0"/>
              <a:t> in </a:t>
            </a:r>
            <a:r>
              <a:rPr lang="sv-SE" dirty="0" err="1"/>
              <a:t>ExPaNDS</a:t>
            </a:r>
            <a:r>
              <a:rPr lang="sv-SE" dirty="0"/>
              <a:t> &amp; </a:t>
            </a:r>
            <a:r>
              <a:rPr lang="sv-SE" dirty="0" err="1"/>
              <a:t>PaNOSC</a:t>
            </a:r>
            <a:r>
              <a:rPr lang="sv-SE" dirty="0"/>
              <a:t>:</a:t>
            </a:r>
          </a:p>
          <a:p>
            <a:pPr marL="742950" lvl="1" indent="-285750">
              <a:spcAft>
                <a:spcPts val="300"/>
              </a:spcAft>
              <a:buFont typeface="Courier New" panose="02070309020205020404" pitchFamily="49" charset="0"/>
              <a:buChar char="o"/>
            </a:pPr>
            <a:r>
              <a:rPr lang="sv-SE" dirty="0"/>
              <a:t>AAI </a:t>
            </a:r>
            <a:r>
              <a:rPr lang="sv-SE" dirty="0" err="1"/>
              <a:t>infrastructure</a:t>
            </a:r>
            <a:endParaRPr lang="sv-SE" dirty="0"/>
          </a:p>
          <a:p>
            <a:pPr marL="742950" lvl="1" indent="-285750">
              <a:spcAft>
                <a:spcPts val="300"/>
              </a:spcAft>
              <a:buFont typeface="Courier New" panose="02070309020205020404" pitchFamily="49" charset="0"/>
              <a:buChar char="o"/>
            </a:pPr>
            <a:r>
              <a:rPr lang="sv-SE" dirty="0" err="1"/>
              <a:t>Training</a:t>
            </a:r>
            <a:r>
              <a:rPr lang="sv-SE" dirty="0"/>
              <a:t> portal</a:t>
            </a:r>
          </a:p>
          <a:p>
            <a:pPr marL="742950" lvl="1" indent="-285750">
              <a:spcAft>
                <a:spcPts val="300"/>
              </a:spcAft>
              <a:buFont typeface="Courier New" panose="02070309020205020404" pitchFamily="49" charset="0"/>
              <a:buChar char="o"/>
            </a:pPr>
            <a:r>
              <a:rPr lang="sv-SE" dirty="0"/>
              <a:t>Software </a:t>
            </a:r>
            <a:r>
              <a:rPr lang="sv-SE" dirty="0" err="1"/>
              <a:t>catalogue</a:t>
            </a:r>
            <a:endParaRPr lang="sv-SE" dirty="0"/>
          </a:p>
          <a:p>
            <a:pPr marL="742950" lvl="1" indent="-285750">
              <a:spcAft>
                <a:spcPts val="300"/>
              </a:spcAft>
              <a:buFont typeface="Courier New" panose="02070309020205020404" pitchFamily="49" charset="0"/>
              <a:buChar char="o"/>
            </a:pPr>
            <a:r>
              <a:rPr lang="sv-SE" dirty="0"/>
              <a:t>Common portal to </a:t>
            </a:r>
            <a:r>
              <a:rPr lang="sv-SE" dirty="0" err="1"/>
              <a:t>open</a:t>
            </a:r>
            <a:r>
              <a:rPr lang="sv-SE" dirty="0"/>
              <a:t> data</a:t>
            </a:r>
          </a:p>
          <a:p>
            <a:pPr marL="285750" indent="-285750">
              <a:spcAft>
                <a:spcPts val="600"/>
              </a:spcAft>
              <a:buFont typeface="Wingdings" pitchFamily="2" charset="2"/>
              <a:buChar char="Ø"/>
            </a:pPr>
            <a:r>
              <a:rPr lang="sv-SE" dirty="0"/>
              <a:t>Support for </a:t>
            </a:r>
            <a:r>
              <a:rPr lang="sv-SE" b="1" dirty="0" err="1"/>
              <a:t>open</a:t>
            </a:r>
            <a:r>
              <a:rPr lang="sv-SE" b="1" dirty="0"/>
              <a:t> data </a:t>
            </a:r>
            <a:r>
              <a:rPr lang="sv-SE" dirty="0"/>
              <a:t>and </a:t>
            </a:r>
            <a:r>
              <a:rPr lang="sv-SE" dirty="0" err="1"/>
              <a:t>adopting</a:t>
            </a:r>
            <a:r>
              <a:rPr lang="sv-SE" dirty="0"/>
              <a:t> common</a:t>
            </a:r>
            <a:r>
              <a:rPr lang="sv-SE" b="1" dirty="0"/>
              <a:t> data policy</a:t>
            </a:r>
            <a:r>
              <a:rPr lang="sv-SE" dirty="0"/>
              <a:t>, </a:t>
            </a:r>
            <a:r>
              <a:rPr lang="sv-SE" dirty="0" err="1"/>
              <a:t>e.g</a:t>
            </a:r>
            <a:r>
              <a:rPr lang="sv-SE" dirty="0"/>
              <a:t>. by </a:t>
            </a:r>
            <a:r>
              <a:rPr lang="sv-SE" dirty="0" err="1"/>
              <a:t>creating</a:t>
            </a:r>
            <a:r>
              <a:rPr lang="sv-SE" dirty="0"/>
              <a:t> a </a:t>
            </a:r>
            <a:r>
              <a:rPr lang="sv-SE" dirty="0" err="1"/>
              <a:t>PaN</a:t>
            </a:r>
            <a:r>
              <a:rPr lang="sv-SE" dirty="0"/>
              <a:t> data </a:t>
            </a:r>
            <a:r>
              <a:rPr lang="sv-SE" dirty="0" err="1"/>
              <a:t>committee</a:t>
            </a:r>
            <a:endParaRPr lang="sv-SE" dirty="0"/>
          </a:p>
          <a:p>
            <a:pPr marL="285750" indent="-285750">
              <a:spcAft>
                <a:spcPts val="600"/>
              </a:spcAft>
              <a:buFont typeface="Wingdings" pitchFamily="2" charset="2"/>
              <a:buChar char="Ø"/>
            </a:pPr>
            <a:r>
              <a:rPr lang="sv-SE" dirty="0"/>
              <a:t>Support for </a:t>
            </a:r>
            <a:r>
              <a:rPr lang="sv-SE" b="1" dirty="0" err="1"/>
              <a:t>interoperability</a:t>
            </a:r>
            <a:r>
              <a:rPr lang="sv-SE" dirty="0"/>
              <a:t>, </a:t>
            </a:r>
            <a:r>
              <a:rPr lang="sv-SE" dirty="0" err="1"/>
              <a:t>e.g</a:t>
            </a:r>
            <a:r>
              <a:rPr lang="sv-SE" dirty="0"/>
              <a:t>. </a:t>
            </a:r>
            <a:r>
              <a:rPr lang="sv-SE" dirty="0" err="1"/>
              <a:t>through</a:t>
            </a:r>
            <a:r>
              <a:rPr lang="sv-SE" dirty="0"/>
              <a:t> </a:t>
            </a:r>
            <a:r>
              <a:rPr lang="sv-SE" dirty="0" err="1"/>
              <a:t>NeXus</a:t>
            </a:r>
            <a:endParaRPr lang="sv-SE" dirty="0"/>
          </a:p>
          <a:p>
            <a:pPr marL="285750" indent="-285750">
              <a:spcAft>
                <a:spcPts val="600"/>
              </a:spcAft>
              <a:buFont typeface="Wingdings" pitchFamily="2" charset="2"/>
              <a:buChar char="Ø"/>
            </a:pPr>
            <a:r>
              <a:rPr lang="en-GB" dirty="0"/>
              <a:t>Reaching out to other relevant </a:t>
            </a:r>
            <a:r>
              <a:rPr lang="en-GB" b="1" dirty="0"/>
              <a:t>Horizon Europe Partnerships</a:t>
            </a:r>
            <a:r>
              <a:rPr lang="en-GB" dirty="0"/>
              <a:t> such as “AI, Data, and Robotics”</a:t>
            </a:r>
          </a:p>
          <a:p>
            <a:pPr marL="285750" indent="-285750">
              <a:spcAft>
                <a:spcPts val="600"/>
              </a:spcAft>
              <a:buFont typeface="Wingdings" pitchFamily="2" charset="2"/>
              <a:buChar char="Ø"/>
            </a:pPr>
            <a:r>
              <a:rPr lang="en-GB" dirty="0"/>
              <a:t>Joint efforts for attracting </a:t>
            </a:r>
            <a:r>
              <a:rPr lang="en-GB" b="1" dirty="0"/>
              <a:t>EU funding</a:t>
            </a:r>
          </a:p>
        </p:txBody>
      </p:sp>
    </p:spTree>
    <p:extLst>
      <p:ext uri="{BB962C8B-B14F-4D97-AF65-F5344CB8AC3E}">
        <p14:creationId xmlns:p14="http://schemas.microsoft.com/office/powerpoint/2010/main" val="41875975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D245D40-AC38-4D1E-90FC-F09A46188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5074" y="1035615"/>
            <a:ext cx="3382818" cy="414927"/>
          </a:xfr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 fontScale="90000"/>
          </a:bodyPr>
          <a:lstStyle/>
          <a:p>
            <a:pPr algn="ctr"/>
            <a:r>
              <a:rPr lang="fr-FR" sz="2400" dirty="0" err="1">
                <a:solidFill>
                  <a:srgbClr val="4C4D4F"/>
                </a:solidFill>
                <a:ea typeface="+mj-ea"/>
              </a:rPr>
              <a:t>PaN</a:t>
            </a:r>
            <a:r>
              <a:rPr lang="fr-FR" sz="2400" dirty="0">
                <a:solidFill>
                  <a:srgbClr val="4C4D4F"/>
                </a:solidFill>
                <a:ea typeface="+mj-ea"/>
              </a:rPr>
              <a:t> training portal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93CB237-A9F1-4B68-B1D3-E1F73FCB4F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261852" cy="3979639"/>
          </a:xfr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 algn="ctr">
              <a:buNone/>
            </a:pPr>
            <a:endParaRPr lang="fr-FR" sz="2400" b="1" dirty="0">
              <a:solidFill>
                <a:srgbClr val="E01783"/>
              </a:solidFill>
            </a:endParaRPr>
          </a:p>
          <a:p>
            <a:pPr marL="0" indent="0" algn="ctr">
              <a:buNone/>
            </a:pPr>
            <a:endParaRPr lang="fr-FR" sz="2400" b="1" dirty="0">
              <a:solidFill>
                <a:srgbClr val="E01783"/>
              </a:solidFill>
            </a:endParaRPr>
          </a:p>
          <a:p>
            <a:pPr marL="0" indent="0" algn="ctr">
              <a:buNone/>
            </a:pPr>
            <a:endParaRPr lang="fr-FR" sz="1800" b="1" dirty="0">
              <a:solidFill>
                <a:srgbClr val="E01783"/>
              </a:solidFill>
            </a:endParaRPr>
          </a:p>
          <a:p>
            <a:pPr marL="0" indent="0" algn="ctr">
              <a:buNone/>
            </a:pPr>
            <a:r>
              <a:rPr lang="fr-FR" sz="2000" b="1" dirty="0">
                <a:solidFill>
                  <a:srgbClr val="4C4D4F"/>
                </a:solidFill>
                <a:ea typeface="+mj-ea"/>
              </a:rPr>
              <a:t>Training </a:t>
            </a:r>
            <a:r>
              <a:rPr lang="fr-FR" sz="2000" b="1" dirty="0" err="1">
                <a:solidFill>
                  <a:srgbClr val="4C4D4F"/>
                </a:solidFill>
                <a:ea typeface="+mj-ea"/>
              </a:rPr>
              <a:t>events</a:t>
            </a:r>
            <a:endParaRPr lang="fr-FR" sz="2000" b="1" dirty="0">
              <a:solidFill>
                <a:srgbClr val="4C4D4F"/>
              </a:solidFill>
              <a:ea typeface="+mj-ea"/>
            </a:endParaRPr>
          </a:p>
          <a:p>
            <a:endParaRPr lang="en-US" sz="2000" dirty="0"/>
          </a:p>
          <a:p>
            <a:r>
              <a:rPr lang="en-US" sz="1800" b="1" dirty="0"/>
              <a:t>Catalogue of training events </a:t>
            </a:r>
            <a:r>
              <a:rPr lang="en-US" sz="1800" dirty="0"/>
              <a:t>of interest for the </a:t>
            </a:r>
            <a:r>
              <a:rPr lang="en-US" sz="1800" dirty="0" err="1"/>
              <a:t>PaN</a:t>
            </a:r>
            <a:r>
              <a:rPr lang="en-US" sz="1800" dirty="0"/>
              <a:t> community (Online and f2f events)</a:t>
            </a:r>
          </a:p>
          <a:p>
            <a:pPr>
              <a:spcAft>
                <a:spcPts val="600"/>
              </a:spcAft>
            </a:pPr>
            <a:r>
              <a:rPr lang="en-US" sz="1800" dirty="0"/>
              <a:t>Workshops, MOOCs, summer schools, users’ meetings …</a:t>
            </a:r>
            <a:endParaRPr lang="fr-FR" sz="1800" dirty="0"/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67CDB19B-CC99-4B7C-9F44-E1DFD079689A}"/>
              </a:ext>
            </a:extLst>
          </p:cNvPr>
          <p:cNvSpPr txBox="1">
            <a:spLocks/>
          </p:cNvSpPr>
          <p:nvPr/>
        </p:nvSpPr>
        <p:spPr>
          <a:xfrm>
            <a:off x="4529133" y="1831686"/>
            <a:ext cx="3261852" cy="3973578"/>
          </a:xfrm>
          <a:prstGeom prst="rect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endParaRPr lang="fr-FR" sz="2400" b="1" dirty="0">
              <a:solidFill>
                <a:srgbClr val="E01783"/>
              </a:solidFill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fr-FR" sz="2400" b="1" dirty="0">
              <a:solidFill>
                <a:srgbClr val="E01783"/>
              </a:solidFill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fr-FR" sz="100" b="1" dirty="0">
              <a:solidFill>
                <a:srgbClr val="E01783"/>
              </a:solidFill>
            </a:endParaRPr>
          </a:p>
          <a:p>
            <a:pPr marL="0" indent="0" algn="ctr" defTabSz="457200">
              <a:spcBef>
                <a:spcPts val="0"/>
              </a:spcBef>
              <a:buNone/>
            </a:pPr>
            <a:endParaRPr lang="fr-FR" sz="2000" b="1" dirty="0">
              <a:solidFill>
                <a:srgbClr val="4C4D4F"/>
              </a:solidFill>
              <a:ea typeface="+mj-ea"/>
            </a:endParaRPr>
          </a:p>
          <a:p>
            <a:pPr marL="0" indent="0" algn="ctr" defTabSz="457200">
              <a:spcBef>
                <a:spcPts val="0"/>
              </a:spcBef>
              <a:buNone/>
            </a:pPr>
            <a:r>
              <a:rPr lang="fr-FR" sz="2000" b="1" dirty="0">
                <a:solidFill>
                  <a:srgbClr val="4C4D4F"/>
                </a:solidFill>
                <a:ea typeface="+mj-ea"/>
              </a:rPr>
              <a:t>Training </a:t>
            </a:r>
            <a:r>
              <a:rPr lang="fr-FR" sz="2000" b="1" dirty="0" err="1">
                <a:solidFill>
                  <a:srgbClr val="4C4D4F"/>
                </a:solidFill>
                <a:ea typeface="+mj-ea"/>
              </a:rPr>
              <a:t>material</a:t>
            </a:r>
            <a:r>
              <a:rPr lang="fr-FR" sz="2000" b="1" dirty="0">
                <a:solidFill>
                  <a:srgbClr val="4C4D4F"/>
                </a:solidFill>
                <a:ea typeface="+mj-ea"/>
              </a:rPr>
              <a:t> 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fr-FR" sz="900" b="1" dirty="0">
              <a:solidFill>
                <a:srgbClr val="E01783"/>
              </a:solidFill>
            </a:endParaRPr>
          </a:p>
          <a:p>
            <a:pPr>
              <a:spcAft>
                <a:spcPts val="600"/>
              </a:spcAft>
            </a:pPr>
            <a:r>
              <a:rPr lang="en-US" sz="1800" b="1" dirty="0"/>
              <a:t>Catalogue of training materials </a:t>
            </a:r>
            <a:r>
              <a:rPr lang="en-US" sz="1800" dirty="0"/>
              <a:t>of interest for the </a:t>
            </a:r>
            <a:r>
              <a:rPr lang="en-US" sz="1800" dirty="0" err="1"/>
              <a:t>PaN</a:t>
            </a:r>
            <a:r>
              <a:rPr lang="en-US" sz="1800" dirty="0"/>
              <a:t> community</a:t>
            </a:r>
          </a:p>
          <a:p>
            <a:pPr>
              <a:spcBef>
                <a:spcPts val="600"/>
              </a:spcBef>
            </a:pPr>
            <a:r>
              <a:rPr lang="en-US" sz="1800" dirty="0"/>
              <a:t>External links to content provider’s website or repositories as </a:t>
            </a:r>
            <a:r>
              <a:rPr lang="en-US" sz="1800" dirty="0" err="1"/>
              <a:t>Github</a:t>
            </a:r>
            <a:r>
              <a:rPr lang="en-US" sz="1800" dirty="0"/>
              <a:t>, GitLab, </a:t>
            </a:r>
            <a:r>
              <a:rPr lang="en-US" sz="1800" dirty="0" err="1"/>
              <a:t>Zenodo</a:t>
            </a:r>
            <a:r>
              <a:rPr lang="en-US" sz="1800" dirty="0"/>
              <a:t>, Open Aire, </a:t>
            </a:r>
            <a:r>
              <a:rPr lang="en-US" sz="1800" dirty="0" err="1"/>
              <a:t>etc</a:t>
            </a:r>
            <a:endParaRPr lang="fr-FR" sz="1800" dirty="0"/>
          </a:p>
        </p:txBody>
      </p:sp>
      <p:sp>
        <p:nvSpPr>
          <p:cNvPr id="5" name="Espace réservé du contenu 2">
            <a:extLst>
              <a:ext uri="{FF2B5EF4-FFF2-40B4-BE49-F238E27FC236}">
                <a16:creationId xmlns:a16="http://schemas.microsoft.com/office/drawing/2014/main" id="{1B1FD980-AC68-4856-ABF2-E3C8F3F7C01F}"/>
              </a:ext>
            </a:extLst>
          </p:cNvPr>
          <p:cNvSpPr txBox="1">
            <a:spLocks/>
          </p:cNvSpPr>
          <p:nvPr/>
        </p:nvSpPr>
        <p:spPr>
          <a:xfrm>
            <a:off x="8187813" y="1825625"/>
            <a:ext cx="3261852" cy="3973578"/>
          </a:xfrm>
          <a:prstGeom prst="rect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endParaRPr lang="fr-FR" sz="2400" b="1" dirty="0">
              <a:solidFill>
                <a:srgbClr val="E01783"/>
              </a:solidFill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fr-FR" sz="2400" b="1" dirty="0">
              <a:solidFill>
                <a:srgbClr val="E01783"/>
              </a:solidFill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fr-FR" sz="200" b="1" dirty="0">
              <a:solidFill>
                <a:srgbClr val="E01783"/>
              </a:solidFill>
            </a:endParaRPr>
          </a:p>
          <a:p>
            <a:pPr marL="0" indent="0" algn="ctr" defTabSz="457200">
              <a:spcBef>
                <a:spcPts val="0"/>
              </a:spcBef>
              <a:buNone/>
            </a:pPr>
            <a:endParaRPr lang="fr-FR" sz="2000" b="1" dirty="0">
              <a:solidFill>
                <a:srgbClr val="4C4D4F"/>
              </a:solidFill>
              <a:ea typeface="+mj-ea"/>
            </a:endParaRPr>
          </a:p>
          <a:p>
            <a:pPr marL="0" indent="0" algn="ctr" defTabSz="457200">
              <a:spcBef>
                <a:spcPts val="0"/>
              </a:spcBef>
              <a:buNone/>
            </a:pPr>
            <a:r>
              <a:rPr lang="fr-FR" sz="2000" b="1" dirty="0">
                <a:solidFill>
                  <a:srgbClr val="4C4D4F"/>
                </a:solidFill>
                <a:ea typeface="+mj-ea"/>
              </a:rPr>
              <a:t>E-learning platform</a:t>
            </a:r>
          </a:p>
          <a:p>
            <a:endParaRPr lang="en-US" sz="1000" b="1" dirty="0"/>
          </a:p>
          <a:p>
            <a:r>
              <a:rPr lang="en-US" sz="1800" b="1" dirty="0"/>
              <a:t>Tool available to create and store training material</a:t>
            </a:r>
          </a:p>
          <a:p>
            <a:pPr marL="628650" lvl="2"/>
            <a:r>
              <a:rPr lang="en-US" sz="1600" dirty="0"/>
              <a:t>Moodle with </a:t>
            </a:r>
            <a:r>
              <a:rPr lang="en-US" sz="1600" dirty="0" err="1"/>
              <a:t>Jupyter</a:t>
            </a:r>
            <a:r>
              <a:rPr lang="en-US" sz="1600" dirty="0"/>
              <a:t> integration</a:t>
            </a:r>
          </a:p>
          <a:p>
            <a:pPr marL="628650" lvl="2"/>
            <a:r>
              <a:rPr lang="en-US" sz="1600" dirty="0"/>
              <a:t>Simulation tools</a:t>
            </a:r>
          </a:p>
          <a:p>
            <a:pPr marL="628650" lvl="2"/>
            <a:r>
              <a:rPr lang="en-US" sz="1600" dirty="0" err="1"/>
              <a:t>MediaWiki</a:t>
            </a:r>
            <a:endParaRPr lang="fr-FR" sz="1600" dirty="0"/>
          </a:p>
        </p:txBody>
      </p:sp>
      <p:cxnSp>
        <p:nvCxnSpPr>
          <p:cNvPr id="7" name="Connecteur droit avec flèche 6">
            <a:extLst>
              <a:ext uri="{FF2B5EF4-FFF2-40B4-BE49-F238E27FC236}">
                <a16:creationId xmlns:a16="http://schemas.microsoft.com/office/drawing/2014/main" id="{39864907-D8E5-4676-9613-456B6F6EF11F}"/>
              </a:ext>
            </a:extLst>
          </p:cNvPr>
          <p:cNvCxnSpPr>
            <a:cxnSpLocks/>
            <a:stCxn id="2" idx="1"/>
            <a:endCxn id="3" idx="0"/>
          </p:cNvCxnSpPr>
          <p:nvPr/>
        </p:nvCxnSpPr>
        <p:spPr>
          <a:xfrm flipH="1">
            <a:off x="2469126" y="1243079"/>
            <a:ext cx="1995948" cy="582546"/>
          </a:xfrm>
          <a:prstGeom prst="straightConnector1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eur droit avec flèche 8">
            <a:extLst>
              <a:ext uri="{FF2B5EF4-FFF2-40B4-BE49-F238E27FC236}">
                <a16:creationId xmlns:a16="http://schemas.microsoft.com/office/drawing/2014/main" id="{1B9C6E3B-A9F0-41EE-B09A-7C76D1482EAA}"/>
              </a:ext>
            </a:extLst>
          </p:cNvPr>
          <p:cNvCxnSpPr>
            <a:cxnSpLocks/>
            <a:stCxn id="2" idx="2"/>
          </p:cNvCxnSpPr>
          <p:nvPr/>
        </p:nvCxnSpPr>
        <p:spPr>
          <a:xfrm>
            <a:off x="6156483" y="1450542"/>
            <a:ext cx="0" cy="375083"/>
          </a:xfrm>
          <a:prstGeom prst="straightConnector1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avec flèche 10">
            <a:extLst>
              <a:ext uri="{FF2B5EF4-FFF2-40B4-BE49-F238E27FC236}">
                <a16:creationId xmlns:a16="http://schemas.microsoft.com/office/drawing/2014/main" id="{D39A0D32-67F9-4722-B34C-AFDC6FCBF2A4}"/>
              </a:ext>
            </a:extLst>
          </p:cNvPr>
          <p:cNvCxnSpPr>
            <a:cxnSpLocks/>
            <a:stCxn id="2" idx="3"/>
            <a:endCxn id="5" idx="0"/>
          </p:cNvCxnSpPr>
          <p:nvPr/>
        </p:nvCxnSpPr>
        <p:spPr>
          <a:xfrm>
            <a:off x="7847892" y="1243079"/>
            <a:ext cx="1970847" cy="582546"/>
          </a:xfrm>
          <a:prstGeom prst="straightConnector1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Image 14">
            <a:extLst>
              <a:ext uri="{FF2B5EF4-FFF2-40B4-BE49-F238E27FC236}">
                <a16:creationId xmlns:a16="http://schemas.microsoft.com/office/drawing/2014/main" id="{5D671A40-227D-489E-9C06-9F5F1DDE33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8579" y="2077191"/>
            <a:ext cx="1445603" cy="803733"/>
          </a:xfrm>
          <a:prstGeom prst="rect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DA9A1132-6925-4C09-BC3B-98FD6DFB82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75586" y="2077191"/>
            <a:ext cx="1463524" cy="822431"/>
          </a:xfrm>
          <a:prstGeom prst="rect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19" name="Image 18">
            <a:extLst>
              <a:ext uri="{FF2B5EF4-FFF2-40B4-BE49-F238E27FC236}">
                <a16:creationId xmlns:a16="http://schemas.microsoft.com/office/drawing/2014/main" id="{B79742A9-920D-419C-A8B9-BF83DA2D7C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21590" y="2043729"/>
            <a:ext cx="1203530" cy="837195"/>
          </a:xfrm>
          <a:prstGeom prst="rect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20" name="ZoneTexte 19">
            <a:extLst>
              <a:ext uri="{FF2B5EF4-FFF2-40B4-BE49-F238E27FC236}">
                <a16:creationId xmlns:a16="http://schemas.microsoft.com/office/drawing/2014/main" id="{6ABC183B-39E9-45E0-BDBF-66B6474C107C}"/>
              </a:ext>
            </a:extLst>
          </p:cNvPr>
          <p:cNvSpPr txBox="1"/>
          <p:nvPr/>
        </p:nvSpPr>
        <p:spPr>
          <a:xfrm>
            <a:off x="991457" y="274585"/>
            <a:ext cx="2458553" cy="52322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FR" sz="2800" b="1" dirty="0"/>
              <a:t>Ambition</a:t>
            </a:r>
          </a:p>
        </p:txBody>
      </p:sp>
      <p:pic>
        <p:nvPicPr>
          <p:cNvPr id="1026" name="Picture 2" descr="EOSC Portal">
            <a:extLst>
              <a:ext uri="{FF2B5EF4-FFF2-40B4-BE49-F238E27FC236}">
                <a16:creationId xmlns:a16="http://schemas.microsoft.com/office/drawing/2014/main" id="{20C1ED4A-9BCC-457D-91EB-3073702BB0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8710" y="188702"/>
            <a:ext cx="1842627" cy="6949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Connecteur : en arc 23">
            <a:extLst>
              <a:ext uri="{FF2B5EF4-FFF2-40B4-BE49-F238E27FC236}">
                <a16:creationId xmlns:a16="http://schemas.microsoft.com/office/drawing/2014/main" id="{03057C87-E872-4D0F-88E7-2268226AE895}"/>
              </a:ext>
            </a:extLst>
          </p:cNvPr>
          <p:cNvCxnSpPr>
            <a:cxnSpLocks/>
            <a:stCxn id="2" idx="0"/>
          </p:cNvCxnSpPr>
          <p:nvPr/>
        </p:nvCxnSpPr>
        <p:spPr>
          <a:xfrm rot="5400000" flipH="1" flipV="1">
            <a:off x="7316691" y="-624013"/>
            <a:ext cx="499420" cy="2819837"/>
          </a:xfrm>
          <a:prstGeom prst="curvedConnector2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28776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FA4BBD-EBDE-EA4F-B601-FC4B0186E7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PaN</a:t>
            </a:r>
            <a:r>
              <a:rPr lang="sv-SE" dirty="0"/>
              <a:t> software </a:t>
            </a:r>
            <a:r>
              <a:rPr lang="sv-SE" dirty="0" err="1"/>
              <a:t>catalogue</a:t>
            </a:r>
            <a:endParaRPr lang="sv-SE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B73030F-1254-2C43-9A04-845D1AEB16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7651"/>
          <a:stretch/>
        </p:blipFill>
        <p:spPr>
          <a:xfrm>
            <a:off x="2729347" y="1409989"/>
            <a:ext cx="6317672" cy="4686011"/>
          </a:xfrm>
        </p:spPr>
      </p:pic>
    </p:spTree>
    <p:extLst>
      <p:ext uri="{BB962C8B-B14F-4D97-AF65-F5344CB8AC3E}">
        <p14:creationId xmlns:p14="http://schemas.microsoft.com/office/powerpoint/2010/main" val="38821103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1104</TotalTime>
  <Words>544</Words>
  <Application>Microsoft Macintosh PowerPoint</Application>
  <PresentationFormat>Widescreen</PresentationFormat>
  <Paragraphs>82</Paragraphs>
  <Slides>7</Slides>
  <Notes>2</Notes>
  <HiddenSlides>2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Courier New</vt:lpstr>
      <vt:lpstr>Titillium Web</vt:lpstr>
      <vt:lpstr>Wingdings</vt:lpstr>
      <vt:lpstr>Office Theme</vt:lpstr>
      <vt:lpstr>PowerPoint Presentation</vt:lpstr>
      <vt:lpstr>Implementation of open science for P&amp;N sources</vt:lpstr>
      <vt:lpstr>Partners in PaNOSC &amp; ExPaNDS</vt:lpstr>
      <vt:lpstr>Common services developed in ExPaNDS &amp; PaNOSC</vt:lpstr>
      <vt:lpstr>LENS – LEAPS collaboration / Joint IT WG</vt:lpstr>
      <vt:lpstr>PaN training portal</vt:lpstr>
      <vt:lpstr>PaN software catalogue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251</cp:revision>
  <dcterms:created xsi:type="dcterms:W3CDTF">2019-08-15T07:45:12Z</dcterms:created>
  <dcterms:modified xsi:type="dcterms:W3CDTF">2020-11-17T19:04:28Z</dcterms:modified>
</cp:coreProperties>
</file>

<file path=docProps/thumbnail.jpeg>
</file>